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61" r:id="rId5"/>
    <p:sldId id="263" r:id="rId6"/>
    <p:sldId id="262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9" r:id="rId28"/>
    <p:sldId id="288" r:id="rId29"/>
    <p:sldId id="287" r:id="rId30"/>
    <p:sldId id="286" r:id="rId31"/>
    <p:sldId id="285" r:id="rId32"/>
    <p:sldId id="290" r:id="rId33"/>
    <p:sldId id="283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0C3C4-4439-4EF9-9988-B8B56F816482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DB26-8A28-4A3B-9337-071969E1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6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Guinea is located right side of Indonesia and above Australia.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8DB26-8A28-4A3B-9337-071969E1FA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6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http://theagricos.com/agriculture/crops/sugarcane/scientific-classification-sugarcane/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8DB26-8A28-4A3B-9337-071969E1FA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8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Tillering</a:t>
            </a:r>
            <a:r>
              <a:rPr lang="en-US" dirty="0"/>
              <a:t> is the growth of new grass shoots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8DB26-8A28-4A3B-9337-071969E1FA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0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Daylength influences :  </a:t>
            </a:r>
          </a:p>
          <a:p>
            <a:r>
              <a:rPr lang="en-US" dirty="0" err="1"/>
              <a:t>Tillering</a:t>
            </a:r>
            <a:r>
              <a:rPr lang="en-US" dirty="0"/>
              <a:t>   </a:t>
            </a:r>
          </a:p>
          <a:p>
            <a:r>
              <a:rPr lang="en-US" dirty="0"/>
              <a:t>Flowering</a:t>
            </a:r>
          </a:p>
          <a:p>
            <a:r>
              <a:rPr lang="en-US" dirty="0"/>
              <a:t>Short day length decreases number of tillers per plant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8DB26-8A28-4A3B-9337-071969E1FA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1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Sugar cane is being cultivated in our country over a wide range of contrasting </a:t>
            </a:r>
            <a:r>
              <a:rPr lang="en-US" dirty="0" err="1"/>
              <a:t>agro</a:t>
            </a:r>
            <a:r>
              <a:rPr lang="en-US" dirty="0"/>
              <a:t>-climatic conditions and the varietal requirements also vary from location to location. </a:t>
            </a:r>
          </a:p>
          <a:p>
            <a:r>
              <a:rPr lang="en-US" dirty="0"/>
              <a:t>To achieve this objective, ICAR initiated all </a:t>
            </a:r>
            <a:r>
              <a:rPr lang="en-US" dirty="0" err="1"/>
              <a:t>india</a:t>
            </a:r>
            <a:r>
              <a:rPr lang="en-US" dirty="0"/>
              <a:t> research project on sugarcane during 1970-71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8DB26-8A28-4A3B-9337-071969E1FA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67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Agallol</a:t>
            </a:r>
            <a:r>
              <a:rPr lang="en-US" dirty="0"/>
              <a:t> is a mercurial fungicide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8DB26-8A28-4A3B-9337-071969E1FA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1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Bold are for northern </a:t>
            </a:r>
            <a:r>
              <a:rPr lang="en-US" dirty="0" err="1"/>
              <a:t>india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8DB26-8A28-4A3B-9337-071969E1FA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215D-0AD2-41DF-9F1D-49AEA5B67CE8}" type="datetime1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671B-61B6-4EEA-9CB4-D635A092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ADCD-F0A7-4257-AE0A-8AE5476EA7E2}" type="datetime1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671B-61B6-4EEA-9CB4-D635A092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E12A-05E6-4BAA-BC01-7206FCE89AEB}" type="datetime1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671B-61B6-4EEA-9CB4-D635A092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6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E51E-2392-4214-B3B1-8371125C45D0}" type="datetime1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671B-61B6-4EEA-9CB4-D635A092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FAC1-4B20-48F5-BD21-BD7B30A707F9}" type="datetime1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671B-61B6-4EEA-9CB4-D635A092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5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5AB5-2BAF-49E1-A000-AFB7BD3C52FD}" type="datetime1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671B-61B6-4EEA-9CB4-D635A092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0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6B24-68EE-434C-9FC9-D9C5A9E5D861}" type="datetime1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671B-61B6-4EEA-9CB4-D635A092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FFCD-406E-473E-82CC-75473A45ED43}" type="datetime1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671B-61B6-4EEA-9CB4-D635A092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0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2EE-7113-4B0C-8DB5-01155EA65DBC}" type="datetime1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671B-61B6-4EEA-9CB4-D635A092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9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F5CE-B45B-4973-B941-9BE5FD2A37D1}" type="datetime1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671B-61B6-4EEA-9CB4-D635A092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2BAE-899A-4AC7-9951-02C4155EB06E}" type="datetime1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671B-61B6-4EEA-9CB4-D635A092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8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EC15-5D39-4CAA-A4FE-68CE0C612E83}" type="datetime1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Industrial Crops and Products | 15B1WBT841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671B-61B6-4EEA-9CB4-D635A092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4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" b="491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387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FFFF"/>
                </a:solidFill>
              </a:rPr>
              <a:t>Sugarcane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(</a:t>
            </a:r>
            <a:r>
              <a:rPr lang="en-US" sz="5400" b="1" i="1" dirty="0" err="1">
                <a:solidFill>
                  <a:srgbClr val="FFFFFF"/>
                </a:solidFill>
              </a:rPr>
              <a:t>Saccharum</a:t>
            </a:r>
            <a:r>
              <a:rPr lang="en-US" sz="5400" b="1" i="1" dirty="0">
                <a:solidFill>
                  <a:srgbClr val="FFFFFF"/>
                </a:solidFill>
              </a:rPr>
              <a:t> </a:t>
            </a:r>
            <a:r>
              <a:rPr lang="en-US" sz="5400" b="1" i="1" dirty="0" err="1">
                <a:solidFill>
                  <a:srgbClr val="FFFFFF"/>
                </a:solidFill>
              </a:rPr>
              <a:t>officinarum</a:t>
            </a:r>
            <a:r>
              <a:rPr lang="en-US" sz="5400" b="1" i="1" dirty="0">
                <a:solidFill>
                  <a:srgbClr val="FFFFFF"/>
                </a:solidFill>
              </a:rPr>
              <a:t> L</a:t>
            </a:r>
            <a:r>
              <a:rPr lang="en-US" sz="5400" b="1" dirty="0">
                <a:solidFill>
                  <a:srgbClr val="FFFFFF"/>
                </a:solidFill>
              </a:rPr>
              <a:t>.)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67038"/>
            <a:ext cx="68580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Abhinav Mishra 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131503 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8</a:t>
            </a:r>
            <a:r>
              <a:rPr lang="en-US" baseline="30000" dirty="0">
                <a:solidFill>
                  <a:schemeClr val="tx1">
                    <a:lumMod val="6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Semester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4261" y="5819717"/>
            <a:ext cx="425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Course Instructor : Dr. Anil Kant Thakur</a:t>
            </a:r>
          </a:p>
        </p:txBody>
      </p:sp>
    </p:spTree>
    <p:extLst>
      <p:ext uri="{BB962C8B-B14F-4D97-AF65-F5344CB8AC3E}">
        <p14:creationId xmlns:p14="http://schemas.microsoft.com/office/powerpoint/2010/main" val="460510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314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492369"/>
            <a:ext cx="7886700" cy="56845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  </a:t>
            </a:r>
          </a:p>
          <a:p>
            <a:pPr marL="0" indent="0" algn="ctr">
              <a:buNone/>
            </a:pPr>
            <a:r>
              <a:rPr lang="en-US" sz="3200" dirty="0"/>
              <a:t>&gt; 50</a:t>
            </a:r>
            <a:r>
              <a:rPr lang="en-US" sz="3200" dirty="0">
                <a:latin typeface="Calibri" panose="020F0502020204030204" pitchFamily="34" charset="0"/>
              </a:rPr>
              <a:t>ᵒ C =&gt;  Growth halt </a:t>
            </a:r>
          </a:p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</a:rPr>
              <a:t>&lt; 20ᵒ C =&gt;  Slow growth* </a:t>
            </a:r>
          </a:p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</a:rPr>
              <a:t>*Low temperatures reduces </a:t>
            </a:r>
            <a:r>
              <a:rPr lang="en-US" sz="3200" dirty="0" err="1">
                <a:latin typeface="Calibri" panose="020F0502020204030204" pitchFamily="34" charset="0"/>
              </a:rPr>
              <a:t>tillering</a:t>
            </a:r>
            <a:r>
              <a:rPr lang="en-US" sz="3200" dirty="0">
                <a:latin typeface="Calibri" panose="020F0502020204030204" pitchFamily="34" charset="0"/>
              </a:rPr>
              <a:t>    </a:t>
            </a:r>
          </a:p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32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Optimum Temperature :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ᵒ C - 32ᵒ C </a:t>
            </a:r>
          </a:p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Optimum Rainfall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75-180 cm/annum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>
            <a:normAutofit/>
          </a:bodyPr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3488510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8490"/>
            <a:ext cx="7886700" cy="580847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It requires a long growing season : </a:t>
            </a:r>
            <a:r>
              <a:rPr lang="en-US" b="1" dirty="0"/>
              <a:t>10 – 12 months</a:t>
            </a:r>
            <a:r>
              <a:rPr lang="en-US" dirty="0"/>
              <a:t>, need </a:t>
            </a:r>
            <a:r>
              <a:rPr lang="en-US" b="1" dirty="0"/>
              <a:t>certain number of heat units</a:t>
            </a:r>
            <a:r>
              <a:rPr lang="en-US" dirty="0"/>
              <a:t> for plant to mature.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Ideal parts of the country are :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Telangana area of AP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Maharashtra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Parts of Karnataka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64624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41194"/>
            <a:ext cx="7886700" cy="583576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Under bright sunlight</a:t>
            </a:r>
            <a:r>
              <a:rPr lang="en-US" dirty="0"/>
              <a:t> : </a:t>
            </a:r>
          </a:p>
          <a:p>
            <a:pPr>
              <a:lnSpc>
                <a:spcPct val="150000"/>
              </a:lnSpc>
            </a:pPr>
            <a:r>
              <a:rPr lang="en-US" dirty="0"/>
              <a:t>Stems are thicker but shorter </a:t>
            </a:r>
          </a:p>
          <a:p>
            <a:pPr>
              <a:lnSpc>
                <a:spcPct val="150000"/>
              </a:lnSpc>
            </a:pPr>
            <a:r>
              <a:rPr lang="en-US" dirty="0"/>
              <a:t>Leaves are broader and greener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Under low sunshine </a:t>
            </a:r>
            <a:r>
              <a:rPr lang="en-US" dirty="0"/>
              <a:t>: </a:t>
            </a:r>
          </a:p>
          <a:p>
            <a:pPr>
              <a:lnSpc>
                <a:spcPct val="150000"/>
              </a:lnSpc>
            </a:pPr>
            <a:r>
              <a:rPr lang="en-US" dirty="0"/>
              <a:t>Stems are slender and long </a:t>
            </a:r>
          </a:p>
          <a:p>
            <a:pPr>
              <a:lnSpc>
                <a:spcPct val="150000"/>
              </a:lnSpc>
            </a:pPr>
            <a:r>
              <a:rPr lang="en-US" dirty="0"/>
              <a:t>Leaves are yellowish and narrower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174118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Soil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It can be grown on all types of soil, ranging from sandy loam to clay loam. </a:t>
            </a:r>
          </a:p>
          <a:p>
            <a:pPr marL="0" indent="0" algn="just">
              <a:buNone/>
            </a:pPr>
            <a:r>
              <a:rPr lang="en-US" dirty="0"/>
              <a:t>It thrives best on </a:t>
            </a:r>
            <a:r>
              <a:rPr lang="en-US" b="1" dirty="0">
                <a:solidFill>
                  <a:srgbClr val="FF0000"/>
                </a:solidFill>
              </a:rPr>
              <a:t>well drained loamy soils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r>
              <a:rPr lang="en-US" dirty="0"/>
              <a:t>Saline, alkaline and acidic, soils are </a:t>
            </a:r>
            <a:r>
              <a:rPr lang="en-US" b="1" dirty="0"/>
              <a:t>not suitable</a:t>
            </a:r>
            <a:r>
              <a:rPr lang="en-US" dirty="0"/>
              <a:t> for this crop 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/>
              <a:t>Northern India  </a:t>
            </a:r>
            <a:r>
              <a:rPr lang="en-US" dirty="0"/>
              <a:t>: Loams and clay loams (Alluviums) </a:t>
            </a:r>
          </a:p>
          <a:p>
            <a:pPr marL="0" indent="0" algn="just">
              <a:buNone/>
            </a:pPr>
            <a:r>
              <a:rPr lang="en-US" b="1" dirty="0"/>
              <a:t>Southern India </a:t>
            </a:r>
            <a:r>
              <a:rPr lang="en-US" dirty="0"/>
              <a:t>: Brown/Reddish loams, laterites and black cotton soil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34936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 b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39" y="321176"/>
            <a:ext cx="3181853" cy="621678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0919" y="3910267"/>
            <a:ext cx="1940093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365" y="532737"/>
            <a:ext cx="2743200" cy="32692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/>
              <a:t>Varieties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9365" y="4170502"/>
            <a:ext cx="27432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4556" y="6313487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103116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0"/>
            <a:ext cx="599146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2688" y="853269"/>
            <a:ext cx="1292662" cy="568564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b="1" dirty="0"/>
              <a:t>Source: Sugarcane Breeding Institute, Coimbatore (http://www.sugarcane-breeding.tn.nic.in/) &amp;  </a:t>
            </a:r>
          </a:p>
          <a:p>
            <a:r>
              <a:rPr lang="en-US" b="1" dirty="0"/>
              <a:t>Indian Institute of Sugarcane Research (http://www.iisr.nic.in/)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3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Cropping System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2760182"/>
            <a:ext cx="8318051" cy="261333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Industrial Crops and Products | 15B1WBT841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855" y="1920496"/>
            <a:ext cx="814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Northern India</a:t>
            </a:r>
          </a:p>
        </p:txBody>
      </p:sp>
    </p:spTree>
    <p:extLst>
      <p:ext uri="{BB962C8B-B14F-4D97-AF65-F5344CB8AC3E}">
        <p14:creationId xmlns:p14="http://schemas.microsoft.com/office/powerpoint/2010/main" val="1396011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857" y="2323030"/>
            <a:ext cx="7960286" cy="19706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857" y="1324148"/>
            <a:ext cx="814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Southern India</a:t>
            </a:r>
          </a:p>
        </p:txBody>
      </p:sp>
    </p:spTree>
    <p:extLst>
      <p:ext uri="{BB962C8B-B14F-4D97-AF65-F5344CB8AC3E}">
        <p14:creationId xmlns:p14="http://schemas.microsoft.com/office/powerpoint/2010/main" val="43446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Seed and Sowing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en-US" b="1" dirty="0"/>
              <a:t>Seed Selection </a:t>
            </a:r>
          </a:p>
          <a:p>
            <a:pPr algn="just"/>
            <a:r>
              <a:rPr lang="en-US" dirty="0"/>
              <a:t>Seeds must be free from pests and diseases like red rot, wilt, smut, ratoon stunting etc. </a:t>
            </a:r>
          </a:p>
          <a:p>
            <a:pPr algn="just"/>
            <a:r>
              <a:rPr lang="en-US" dirty="0"/>
              <a:t>Top </a:t>
            </a:r>
            <a:r>
              <a:rPr lang="en-US" b="1" dirty="0"/>
              <a:t>one third – half portion </a:t>
            </a:r>
            <a:r>
              <a:rPr lang="en-US" dirty="0"/>
              <a:t>of cane has buds of high viability (Best for sowing)   </a:t>
            </a:r>
          </a:p>
          <a:p>
            <a:pPr algn="just"/>
            <a:r>
              <a:rPr lang="en-US" dirty="0"/>
              <a:t>Should be taken from </a:t>
            </a:r>
            <a:r>
              <a:rPr lang="en-US" b="1" dirty="0"/>
              <a:t>well manured, erect and healthy crop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Age &lt; 10-12 months</a:t>
            </a:r>
            <a:r>
              <a:rPr lang="en-US" dirty="0"/>
              <a:t>)</a:t>
            </a:r>
          </a:p>
          <a:p>
            <a:pPr algn="just"/>
            <a:r>
              <a:rPr lang="en-US" dirty="0"/>
              <a:t>Bottom portion of cane is </a:t>
            </a:r>
            <a:r>
              <a:rPr lang="en-US" b="1" dirty="0"/>
              <a:t>rich in sugar </a:t>
            </a:r>
            <a:r>
              <a:rPr lang="en-US" dirty="0"/>
              <a:t>and takes long time in germination (</a:t>
            </a:r>
            <a:r>
              <a:rPr lang="en-US" dirty="0" err="1"/>
              <a:t>Jaggery</a:t>
            </a:r>
            <a:r>
              <a:rPr lang="en-US" dirty="0"/>
              <a:t> Making) </a:t>
            </a: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375060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44557"/>
            <a:ext cx="7886700" cy="583240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2. Seed Preparation and Treatment 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Dry leaves are removed by hands                   (avoiding damage) 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Cane is cut into three budded sets 30- 45 cm long 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35,000 – 40,000 seeds are needed to plant           one hectare 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To prevent the seed setts being attacked by fungal diseases and also to improve germination: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0.5% of </a:t>
            </a:r>
            <a:r>
              <a:rPr lang="en-US" dirty="0" err="1"/>
              <a:t>Agallol</a:t>
            </a:r>
            <a:r>
              <a:rPr lang="en-US" dirty="0"/>
              <a:t> (3%)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0.25% of </a:t>
            </a:r>
            <a:r>
              <a:rPr lang="en-US" dirty="0" err="1"/>
              <a:t>Aretan</a:t>
            </a:r>
            <a:r>
              <a:rPr lang="en-US" dirty="0"/>
              <a:t> (6%)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 err="1"/>
              <a:t>Aretan</a:t>
            </a:r>
            <a:r>
              <a:rPr lang="en-US" dirty="0"/>
              <a:t> + Lindane (Northern India)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272909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5902"/>
          </a:xfrm>
        </p:spPr>
        <p:txBody>
          <a:bodyPr>
            <a:normAutofit lnSpcReduction="10000"/>
          </a:bodyPr>
          <a:lstStyle/>
          <a:p>
            <a:pPr>
              <a:lnSpc>
                <a:spcPct val="300000"/>
              </a:lnSpc>
            </a:pPr>
            <a:r>
              <a:rPr lang="en-US" b="1" dirty="0"/>
              <a:t>Main source of sugar </a:t>
            </a:r>
            <a:r>
              <a:rPr lang="en-US" dirty="0"/>
              <a:t>in India.</a:t>
            </a:r>
          </a:p>
          <a:p>
            <a:pPr>
              <a:lnSpc>
                <a:spcPct val="300000"/>
              </a:lnSpc>
            </a:pPr>
            <a:r>
              <a:rPr lang="en-US" dirty="0"/>
              <a:t>Prominent position as a </a:t>
            </a:r>
            <a:r>
              <a:rPr lang="en-US" b="1" dirty="0"/>
              <a:t>cash crop</a:t>
            </a:r>
            <a:r>
              <a:rPr lang="en-US" dirty="0"/>
              <a:t>.</a:t>
            </a:r>
          </a:p>
          <a:p>
            <a:pPr>
              <a:lnSpc>
                <a:spcPct val="300000"/>
              </a:lnSpc>
            </a:pPr>
            <a:r>
              <a:rPr lang="en-US" dirty="0"/>
              <a:t>Brazil Ranks first in Sugar Production (2015).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10439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15617"/>
            <a:ext cx="7886700" cy="546134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 Time of Planting </a:t>
            </a:r>
          </a:p>
          <a:p>
            <a:r>
              <a:rPr lang="en-US" dirty="0"/>
              <a:t>3 times in a year (October, Feb- March and July) </a:t>
            </a:r>
          </a:p>
          <a:p>
            <a:r>
              <a:rPr lang="en-US" dirty="0"/>
              <a:t>Requires about 25-32</a:t>
            </a:r>
            <a:r>
              <a:rPr lang="en-US" dirty="0">
                <a:latin typeface="Calibri" panose="020F0502020204030204" pitchFamily="34" charset="0"/>
              </a:rPr>
              <a:t>ᵒ C for good germination </a:t>
            </a:r>
          </a:p>
          <a:p>
            <a:r>
              <a:rPr lang="en-US" dirty="0">
                <a:latin typeface="Calibri" panose="020F0502020204030204" pitchFamily="34" charset="0"/>
              </a:rPr>
              <a:t>Delay causes reduction in yield due to low temperature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March</a:t>
            </a:r>
            <a:r>
              <a:rPr lang="en-US" dirty="0">
                <a:latin typeface="Calibri" panose="020F0502020204030204" pitchFamily="34" charset="0"/>
              </a:rPr>
              <a:t>  -&gt; Punjab and Haryana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Feb – March</a:t>
            </a:r>
            <a:r>
              <a:rPr lang="en-US" dirty="0">
                <a:latin typeface="Calibri" panose="020F0502020204030204" pitchFamily="34" charset="0"/>
              </a:rPr>
              <a:t> -&gt; UP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Jan – Feb </a:t>
            </a:r>
            <a:r>
              <a:rPr lang="en-US" dirty="0">
                <a:latin typeface="Calibri" panose="020F0502020204030204" pitchFamily="34" charset="0"/>
              </a:rPr>
              <a:t>-&gt; Bihar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Dec – Feb </a:t>
            </a:r>
            <a:r>
              <a:rPr lang="en-US" dirty="0">
                <a:latin typeface="Calibri" panose="020F0502020204030204" pitchFamily="34" charset="0"/>
              </a:rPr>
              <a:t>-&gt; AP, TN, Maharashtra and Karnataka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1945538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Manures and Fertilizers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9600" dirty="0"/>
              <a:t>Fertilizer requirement depends upon : 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Soil 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Climate 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>
                <a:solidFill>
                  <a:srgbClr val="00B050"/>
                </a:solidFill>
              </a:rPr>
              <a:t>Nitrogen</a:t>
            </a:r>
            <a:r>
              <a:rPr lang="en-US" sz="8000" dirty="0"/>
              <a:t> : 		</a:t>
            </a:r>
            <a:r>
              <a:rPr lang="en-US" sz="8000" b="1" dirty="0"/>
              <a:t>120-150 kg/hectare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/>
              <a:t>			250-350 kg/hectare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>
                <a:solidFill>
                  <a:srgbClr val="0070C0"/>
                </a:solidFill>
              </a:rPr>
              <a:t>Phosphorous</a:t>
            </a:r>
            <a:r>
              <a:rPr lang="en-US" sz="8000" dirty="0"/>
              <a:t> :		</a:t>
            </a:r>
            <a:r>
              <a:rPr lang="en-US" sz="8000" b="1" dirty="0"/>
              <a:t>80 kg/hectare of P</a:t>
            </a:r>
            <a:r>
              <a:rPr lang="en-US" sz="8000" b="1" baseline="-25000" dirty="0"/>
              <a:t>2</a:t>
            </a:r>
            <a:r>
              <a:rPr lang="en-US" sz="8000" b="1" dirty="0"/>
              <a:t>O</a:t>
            </a:r>
            <a:r>
              <a:rPr lang="en-US" sz="8000" b="1" baseline="-25000" dirty="0"/>
              <a:t>5</a:t>
            </a:r>
            <a:r>
              <a:rPr lang="en-US" sz="8000" b="1" dirty="0"/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/>
              <a:t>			100 kg/hectare of P</a:t>
            </a:r>
            <a:r>
              <a:rPr lang="en-US" sz="8000" baseline="-25000" dirty="0"/>
              <a:t>2</a:t>
            </a:r>
            <a:r>
              <a:rPr lang="en-US" sz="8000" dirty="0"/>
              <a:t>O</a:t>
            </a:r>
            <a:r>
              <a:rPr lang="en-US" sz="8000" baseline="-25000" dirty="0"/>
              <a:t>5</a:t>
            </a:r>
            <a:r>
              <a:rPr lang="en-US" sz="8000" dirty="0"/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>
                <a:solidFill>
                  <a:srgbClr val="7030A0"/>
                </a:solidFill>
              </a:rPr>
              <a:t>Potash</a:t>
            </a:r>
            <a:r>
              <a:rPr lang="en-US" sz="8000" dirty="0"/>
              <a:t> :			</a:t>
            </a:r>
            <a:r>
              <a:rPr lang="en-US" sz="8000" b="1" dirty="0"/>
              <a:t>60 kg/hectare of K</a:t>
            </a:r>
            <a:r>
              <a:rPr lang="en-US" sz="8000" b="1" baseline="-25000" dirty="0"/>
              <a:t>2</a:t>
            </a:r>
            <a:r>
              <a:rPr lang="en-US" sz="8000" b="1" dirty="0"/>
              <a:t>O</a:t>
            </a:r>
            <a:r>
              <a:rPr lang="en-US" sz="8000" b="1" baseline="-250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/>
              <a:t>			80 kg/hectare of K</a:t>
            </a:r>
            <a:r>
              <a:rPr lang="en-US" sz="8000" baseline="-25000" dirty="0"/>
              <a:t>2</a:t>
            </a:r>
            <a:r>
              <a:rPr lang="en-US" sz="8000" dirty="0"/>
              <a:t>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aseline="-25000" dirty="0"/>
              <a:t>			  </a:t>
            </a:r>
            <a:r>
              <a:rPr lang="en-US" dirty="0"/>
              <a:t>	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3719981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Water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Life cycle of the crop (phases) 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Germination (0 – 60</a:t>
            </a:r>
            <a:r>
              <a:rPr lang="en-US" baseline="30000" dirty="0"/>
              <a:t>th</a:t>
            </a:r>
            <a:r>
              <a:rPr lang="en-US" dirty="0"/>
              <a:t> day)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Formative (60</a:t>
            </a:r>
            <a:r>
              <a:rPr lang="en-US" baseline="30000" dirty="0"/>
              <a:t>th</a:t>
            </a:r>
            <a:r>
              <a:rPr lang="en-US" dirty="0"/>
              <a:t> – 130</a:t>
            </a:r>
            <a:r>
              <a:rPr lang="en-US" baseline="30000" dirty="0"/>
              <a:t>th</a:t>
            </a:r>
            <a:r>
              <a:rPr lang="en-US" dirty="0"/>
              <a:t> day)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Grand (130</a:t>
            </a:r>
            <a:r>
              <a:rPr lang="en-US" baseline="30000" dirty="0"/>
              <a:t>th</a:t>
            </a:r>
            <a:r>
              <a:rPr lang="en-US" dirty="0"/>
              <a:t> – 150</a:t>
            </a:r>
            <a:r>
              <a:rPr lang="en-US" baseline="30000" dirty="0"/>
              <a:t>th</a:t>
            </a:r>
            <a:r>
              <a:rPr lang="en-US" dirty="0"/>
              <a:t> day)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Maturity (250</a:t>
            </a:r>
            <a:r>
              <a:rPr lang="en-US" baseline="30000" dirty="0"/>
              <a:t>th</a:t>
            </a:r>
            <a:r>
              <a:rPr lang="en-US" dirty="0"/>
              <a:t> – 265</a:t>
            </a:r>
            <a:r>
              <a:rPr lang="en-US" baseline="30000" dirty="0"/>
              <a:t>th</a:t>
            </a:r>
            <a:r>
              <a:rPr lang="en-US" dirty="0"/>
              <a:t> day)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Total Water Requirement : 200-300 cm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98296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4157"/>
            <a:ext cx="7886700" cy="5222806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Northern:  </a:t>
            </a:r>
          </a:p>
          <a:p>
            <a:pPr marL="0" indent="0" algn="just">
              <a:buNone/>
            </a:pPr>
            <a:r>
              <a:rPr lang="en-US" dirty="0"/>
              <a:t>Avg. 7 irrigations, 5 before and 2 after monsoon  </a:t>
            </a:r>
          </a:p>
          <a:p>
            <a:pPr marL="0" indent="0" algn="just">
              <a:buNone/>
            </a:pPr>
            <a:r>
              <a:rPr lang="en-US" b="1" dirty="0"/>
              <a:t>Southern: </a:t>
            </a:r>
          </a:p>
          <a:p>
            <a:pPr marL="0" indent="0" algn="just">
              <a:buNone/>
            </a:pPr>
            <a:r>
              <a:rPr lang="en-US" dirty="0"/>
              <a:t>8-10 irrigations 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Note</a:t>
            </a:r>
            <a:r>
              <a:rPr lang="en-US" dirty="0"/>
              <a:t>: In each irrigation, 3 acre inch of water should be applied 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/>
              <a:t>Drainage</a:t>
            </a:r>
            <a:r>
              <a:rPr lang="en-US" dirty="0"/>
              <a:t> helps in </a:t>
            </a:r>
            <a:r>
              <a:rPr lang="en-US" b="1" dirty="0"/>
              <a:t>increasing the yield of cane </a:t>
            </a:r>
            <a:r>
              <a:rPr lang="en-US" dirty="0"/>
              <a:t>as well as </a:t>
            </a:r>
            <a:r>
              <a:rPr lang="en-US" b="1" dirty="0"/>
              <a:t>increasing the sucrose content </a:t>
            </a:r>
            <a:r>
              <a:rPr lang="en-US" dirty="0"/>
              <a:t>of the cane.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688344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9" name="Picture 2" descr="http://www.lawnsharkobx.com/wp-content/uploads/2016/05/Weed-Contro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" r="19091" b="576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39" y="321176"/>
            <a:ext cx="3181853" cy="621678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0919" y="3910267"/>
            <a:ext cx="1940093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65" y="532737"/>
            <a:ext cx="2743200" cy="32692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/>
              <a:t>Weed Control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4556" y="6313487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636167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Autumn Sugarcane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4188743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30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077" name="Picture 2" descr="https://keyserver.lucidcentral.org/weeds/data/media/Images/chenopodium_album/chenopodiumalbum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1" b="909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39" y="321176"/>
            <a:ext cx="3181853" cy="621678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0919" y="3910267"/>
            <a:ext cx="1940093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365" y="1497496"/>
            <a:ext cx="2743200" cy="23044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i="1" dirty="0"/>
              <a:t>Chenopodium album </a:t>
            </a:r>
            <a:r>
              <a:rPr lang="en-US" sz="3600" dirty="0"/>
              <a:t>a.k.a. </a:t>
            </a:r>
            <a:r>
              <a:rPr lang="en-US" sz="3600" dirty="0" err="1"/>
              <a:t>Bathua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4556" y="6313487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717035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410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103" name="Picture 4" descr="http://bonnier.flora-electronica.com/photos/Lathyrus%20sativus%2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39" y="321176"/>
            <a:ext cx="3181853" cy="621678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0919" y="3910267"/>
            <a:ext cx="1940093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65" y="532737"/>
            <a:ext cx="2743200" cy="32692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i="1" dirty="0" err="1"/>
              <a:t>Lathyrus</a:t>
            </a:r>
            <a:r>
              <a:rPr lang="en-US" i="1" dirty="0"/>
              <a:t> sativa </a:t>
            </a:r>
            <a:r>
              <a:rPr lang="en-US" dirty="0"/>
              <a:t>a.k.a. </a:t>
            </a:r>
            <a:r>
              <a:rPr lang="en-US" dirty="0" err="1"/>
              <a:t>Matri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4556" y="6313487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816706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1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125" name="Picture 2" descr="https://pestid.msu.edu/wp-content/uploads/2015/01/Vetch-flowe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1" b="909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39" y="321176"/>
            <a:ext cx="3181853" cy="621678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0919" y="3910267"/>
            <a:ext cx="1940093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65" y="532737"/>
            <a:ext cx="2743200" cy="32692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i="1" dirty="0" err="1"/>
              <a:t>Vicia</a:t>
            </a:r>
            <a:r>
              <a:rPr lang="en-US" sz="4800" i="1" dirty="0"/>
              <a:t> spp. </a:t>
            </a:r>
            <a:r>
              <a:rPr lang="en-US" sz="4800" dirty="0"/>
              <a:t>a.k.a. </a:t>
            </a:r>
            <a:r>
              <a:rPr lang="en-US" sz="4800" dirty="0" err="1"/>
              <a:t>Ankari</a:t>
            </a:r>
            <a:r>
              <a:rPr lang="en-US" sz="48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4556" y="6313487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1999816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615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149" name="Picture 2" descr="http://flowers2.la.coocan.jp/Myrsinaceae/Anagallis%20arvensis/DSC013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" r="9091" b="156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39" y="321176"/>
            <a:ext cx="3181853" cy="621678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0919" y="3910267"/>
            <a:ext cx="1940093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65" y="532737"/>
            <a:ext cx="2743200" cy="32692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i="1" dirty="0" err="1"/>
              <a:t>Angallis</a:t>
            </a:r>
            <a:r>
              <a:rPr lang="en-US" sz="4800" i="1" dirty="0"/>
              <a:t> </a:t>
            </a:r>
            <a:r>
              <a:rPr lang="en-US" sz="4800" i="1" dirty="0" err="1"/>
              <a:t>arvensis</a:t>
            </a:r>
            <a:r>
              <a:rPr lang="en-US" sz="4800" i="1" dirty="0"/>
              <a:t> a.k.a. </a:t>
            </a:r>
            <a:r>
              <a:rPr lang="en-US" sz="4800" dirty="0"/>
              <a:t>Krishna </a:t>
            </a:r>
            <a:r>
              <a:rPr lang="en-US" sz="4800" dirty="0" err="1"/>
              <a:t>neel</a:t>
            </a:r>
            <a:r>
              <a:rPr lang="en-US" sz="48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4556" y="6313487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84253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5601-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6718"/>
          <a:stretch/>
        </p:blipFill>
        <p:spPr bwMode="auto">
          <a:xfrm>
            <a:off x="20" y="10"/>
            <a:ext cx="349298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798" y="629267"/>
            <a:ext cx="4860570" cy="1676603"/>
          </a:xfrm>
        </p:spPr>
        <p:txBody>
          <a:bodyPr>
            <a:normAutofit/>
          </a:bodyPr>
          <a:lstStyle/>
          <a:p>
            <a:r>
              <a:rPr lang="en-US" b="1" dirty="0"/>
              <a:t>Origin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799" y="2438401"/>
            <a:ext cx="4860569" cy="3785419"/>
          </a:xfrm>
        </p:spPr>
        <p:txBody>
          <a:bodyPr>
            <a:normAutofit/>
          </a:bodyPr>
          <a:lstStyle/>
          <a:p>
            <a:pPr algn="just">
              <a:lnSpc>
                <a:spcPct val="70000"/>
              </a:lnSpc>
            </a:pPr>
            <a:r>
              <a:rPr lang="en-US" sz="2600" dirty="0"/>
              <a:t>Cultivation =&gt; </a:t>
            </a:r>
            <a:r>
              <a:rPr lang="en-US" sz="2600" dirty="0">
                <a:solidFill>
                  <a:srgbClr val="FF0000"/>
                </a:solidFill>
              </a:rPr>
              <a:t>Vedic Period   </a:t>
            </a:r>
            <a:r>
              <a:rPr lang="en-US" sz="2600" dirty="0"/>
              <a:t>(1400 – 1000 BC) </a:t>
            </a:r>
          </a:p>
          <a:p>
            <a:pPr algn="just">
              <a:lnSpc>
                <a:spcPct val="70000"/>
              </a:lnSpc>
            </a:pPr>
            <a:r>
              <a:rPr lang="en-US" sz="2600" dirty="0"/>
              <a:t>‘Sugar’ is derived from Sanskrit word “</a:t>
            </a:r>
            <a:r>
              <a:rPr lang="en-US" sz="2600" i="1" dirty="0"/>
              <a:t>Sakkara</a:t>
            </a:r>
            <a:r>
              <a:rPr lang="en-US" sz="2600" dirty="0"/>
              <a:t>” or “</a:t>
            </a:r>
            <a:r>
              <a:rPr lang="en-US" sz="2600" i="1" dirty="0" err="1"/>
              <a:t>Sarkara</a:t>
            </a:r>
            <a:r>
              <a:rPr lang="en-US" sz="2600" dirty="0"/>
              <a:t>” </a:t>
            </a:r>
          </a:p>
          <a:p>
            <a:pPr algn="just">
              <a:lnSpc>
                <a:spcPct val="70000"/>
              </a:lnSpc>
            </a:pPr>
            <a:r>
              <a:rPr lang="en-US" sz="2600" dirty="0"/>
              <a:t>Thin Indian Cannes originated in the moist part of north eastern </a:t>
            </a:r>
            <a:r>
              <a:rPr lang="en-US" sz="2600" dirty="0" err="1"/>
              <a:t>india</a:t>
            </a:r>
            <a:r>
              <a:rPr lang="en-US" sz="2600" dirty="0"/>
              <a:t> (similar to </a:t>
            </a:r>
            <a:r>
              <a:rPr lang="en-US" sz="2600" dirty="0" err="1"/>
              <a:t>Saccharum</a:t>
            </a:r>
            <a:r>
              <a:rPr lang="en-US" sz="2600" dirty="0"/>
              <a:t> </a:t>
            </a:r>
            <a:r>
              <a:rPr lang="en-US" sz="2600" dirty="0" err="1"/>
              <a:t>spontaneum</a:t>
            </a:r>
            <a:r>
              <a:rPr lang="en-US" sz="2600" dirty="0"/>
              <a:t>) </a:t>
            </a:r>
          </a:p>
          <a:p>
            <a:pPr algn="just">
              <a:lnSpc>
                <a:spcPct val="70000"/>
              </a:lnSpc>
            </a:pPr>
            <a:r>
              <a:rPr lang="en-US" sz="2600" dirty="0"/>
              <a:t>Tropical </a:t>
            </a:r>
            <a:r>
              <a:rPr lang="en-US" sz="2600" dirty="0" err="1"/>
              <a:t>cannes</a:t>
            </a:r>
            <a:r>
              <a:rPr lang="en-US" sz="2600" dirty="0"/>
              <a:t> originated in the larger islands of </a:t>
            </a:r>
            <a:r>
              <a:rPr lang="en-US" sz="2600" dirty="0" err="1"/>
              <a:t>oceania</a:t>
            </a:r>
            <a:r>
              <a:rPr lang="en-US" sz="2600" dirty="0"/>
              <a:t> (New Guinea)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3075792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71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173" name="Picture 2" descr="http://www.brc.ac.uk/plantatlas/sites/www.brc.ac.uk.plantatlas/files/styles/largest_1152_870/public/images/Fumaria%20parviflora.JPG?itok=JP0NkjBh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" r="9091" b="784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39" y="321176"/>
            <a:ext cx="3181853" cy="621678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0919" y="3910267"/>
            <a:ext cx="1940093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65" y="532737"/>
            <a:ext cx="2743200" cy="32692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i="1" dirty="0"/>
              <a:t>Fumaria </a:t>
            </a:r>
            <a:r>
              <a:rPr lang="en-US" sz="4800" i="1" dirty="0" err="1"/>
              <a:t>parviflora</a:t>
            </a:r>
            <a:r>
              <a:rPr lang="en-US" sz="4800" i="1" dirty="0"/>
              <a:t> </a:t>
            </a:r>
            <a:r>
              <a:rPr lang="en-US" sz="4800" dirty="0"/>
              <a:t>a.k.a. </a:t>
            </a:r>
            <a:r>
              <a:rPr lang="en-US" sz="4800" dirty="0" err="1"/>
              <a:t>Gajri</a:t>
            </a:r>
            <a:r>
              <a:rPr lang="en-US" sz="4800" dirty="0"/>
              <a:t> or Soya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4556" y="6313487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3815769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19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8197" name="Picture 2" descr="https://upload.wikimedia.org/wikipedia/commons/thumb/2/29/20150606Solanum_nigrum2.jpg/1200px-20150606Solanum_nigrum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39" y="321176"/>
            <a:ext cx="3181853" cy="621678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0919" y="3910267"/>
            <a:ext cx="1940093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65" y="532737"/>
            <a:ext cx="2743200" cy="32692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i="1" dirty="0"/>
              <a:t>Solanum </a:t>
            </a:r>
            <a:r>
              <a:rPr lang="en-US" sz="4800" i="1" dirty="0" err="1"/>
              <a:t>nigrum</a:t>
            </a:r>
            <a:r>
              <a:rPr lang="en-US" sz="4800" i="1" dirty="0"/>
              <a:t> a.k.a. </a:t>
            </a:r>
            <a:r>
              <a:rPr lang="en-US" sz="4800" dirty="0" err="1"/>
              <a:t>Makoya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4556" y="6313487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687215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Spring Sugarcane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2462049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92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9221" name="Picture 2" descr="https://upload.wikimedia.org/wikipedia/commons/5/57/Cyperus_rotundus_at_Kadavoo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" r="2" b="5424"/>
          <a:stretch/>
        </p:blipFill>
        <p:spPr bwMode="auto">
          <a:xfrm>
            <a:off x="3493012" y="-2811"/>
            <a:ext cx="5650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542" y="640082"/>
            <a:ext cx="2528317" cy="33524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 dirty="0" err="1"/>
              <a:t>Cyperus</a:t>
            </a:r>
            <a:r>
              <a:rPr lang="en-US" sz="4800" i="1" dirty="0"/>
              <a:t> </a:t>
            </a:r>
            <a:r>
              <a:rPr lang="en-US" sz="4800" i="1" dirty="0" err="1"/>
              <a:t>rutundus</a:t>
            </a:r>
            <a:r>
              <a:rPr lang="en-US" sz="4800" i="1" dirty="0"/>
              <a:t> </a:t>
            </a:r>
            <a:r>
              <a:rPr lang="en-US" sz="4800" dirty="0"/>
              <a:t>a.k.a. </a:t>
            </a:r>
            <a:r>
              <a:rPr lang="en-US" sz="4800" dirty="0" err="1"/>
              <a:t>Motha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31827" y="6356351"/>
            <a:ext cx="4781975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2754519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1024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45" name="Picture 2" descr="https://upload.wikimedia.org/wikipedia/commons/thumb/6/62/Cynodon_dactylon_2.jpg/1200px-Cynodon_dactylon_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" r="19394" b="406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39" y="321176"/>
            <a:ext cx="3181853" cy="621678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0919" y="3910267"/>
            <a:ext cx="1940093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65" y="532737"/>
            <a:ext cx="2743200" cy="32692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i="1" dirty="0" err="1"/>
              <a:t>Cynodan</a:t>
            </a:r>
            <a:r>
              <a:rPr lang="en-US" sz="4800" i="1" dirty="0"/>
              <a:t> </a:t>
            </a:r>
            <a:r>
              <a:rPr lang="en-US" sz="4800" i="1" dirty="0" err="1"/>
              <a:t>dactylon</a:t>
            </a:r>
            <a:r>
              <a:rPr lang="en-US" sz="4800" i="1" dirty="0"/>
              <a:t> </a:t>
            </a:r>
            <a:r>
              <a:rPr lang="en-US" sz="4800" dirty="0"/>
              <a:t>a.k.a. </a:t>
            </a:r>
            <a:r>
              <a:rPr lang="en-US" sz="4800" dirty="0" err="1"/>
              <a:t>Doob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4556" y="6313487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1053134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112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1269" name="Picture 2" descr="https://newfs.s3.amazonaws.com/taxon-images-1000s1000/Poaceae/sorghum-halepense-in-ahain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/>
          <a:stretch/>
        </p:blipFill>
        <p:spPr bwMode="auto">
          <a:xfrm>
            <a:off x="3493012" y="-2811"/>
            <a:ext cx="5650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42" y="640082"/>
            <a:ext cx="2528317" cy="3352473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i="1" dirty="0"/>
              <a:t>Sorghum </a:t>
            </a:r>
            <a:r>
              <a:rPr lang="en-US" sz="4000" i="1" dirty="0" err="1"/>
              <a:t>Halepense</a:t>
            </a:r>
            <a:r>
              <a:rPr lang="en-US" sz="4000" i="1" dirty="0"/>
              <a:t> </a:t>
            </a:r>
            <a:r>
              <a:rPr lang="en-US" sz="4000" dirty="0"/>
              <a:t>a.k.a.      Ban Chari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31827" y="6356351"/>
            <a:ext cx="4781975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4032706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Rainy Sugarcane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4268374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1229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2293" name="Picture 2" descr="https://upload.wikimedia.org/wikipedia/commons/c/c2/Echinochloa_colon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" r="9091" b="1043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39" y="321176"/>
            <a:ext cx="3181853" cy="621678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0919" y="3910267"/>
            <a:ext cx="1940093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365" y="532737"/>
            <a:ext cx="2743200" cy="32692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i="1" dirty="0" err="1"/>
              <a:t>Echinochloa</a:t>
            </a:r>
            <a:r>
              <a:rPr lang="en-US" sz="4000" i="1" dirty="0"/>
              <a:t> </a:t>
            </a:r>
            <a:r>
              <a:rPr lang="en-US" sz="4000" i="1" dirty="0" err="1"/>
              <a:t>colonum</a:t>
            </a:r>
            <a:r>
              <a:rPr lang="en-US" sz="4000" i="1" dirty="0"/>
              <a:t> </a:t>
            </a:r>
            <a:r>
              <a:rPr lang="en-US" sz="4000" dirty="0"/>
              <a:t>a.k.a. </a:t>
            </a:r>
            <a:r>
              <a:rPr lang="en-US" sz="4000" dirty="0" err="1"/>
              <a:t>Sama</a:t>
            </a:r>
            <a:r>
              <a:rPr lang="en-US" sz="4000" dirty="0"/>
              <a:t> grass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4556" y="6313487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3786315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133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3317" name="Picture 2" descr="http://hasbrouck.asu.edu/imglib/seinet/genfield/palexander/set003/Echinochloa_c-g_19Aug06_159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4" r="19091" b="133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39" y="321176"/>
            <a:ext cx="3181853" cy="621678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0919" y="3910267"/>
            <a:ext cx="1940093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65" y="532737"/>
            <a:ext cx="2743200" cy="32692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i="1" dirty="0" err="1"/>
              <a:t>Echinochloa</a:t>
            </a:r>
            <a:r>
              <a:rPr lang="en-US" sz="4000" i="1" dirty="0"/>
              <a:t> </a:t>
            </a:r>
            <a:r>
              <a:rPr lang="en-US" sz="4000" i="1" dirty="0" err="1"/>
              <a:t>crusgalli</a:t>
            </a:r>
            <a:r>
              <a:rPr lang="en-US" sz="4000" dirty="0"/>
              <a:t> a.k.a. </a:t>
            </a:r>
            <a:r>
              <a:rPr lang="en-US" sz="4000" dirty="0" err="1"/>
              <a:t>Sama</a:t>
            </a:r>
            <a:r>
              <a:rPr lang="en-US" sz="4000" dirty="0"/>
              <a:t> grass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4556" y="6313487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3434485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Chemical Methods in Weed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2, 4-D </a:t>
            </a:r>
            <a:r>
              <a:rPr lang="en-US" dirty="0"/>
              <a:t>specifically kills broadleaf weeds in Autumn Cane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Applied </a:t>
            </a:r>
            <a:r>
              <a:rPr lang="en-US" dirty="0">
                <a:solidFill>
                  <a:srgbClr val="FF0000"/>
                </a:solidFill>
              </a:rPr>
              <a:t>25-30 days after planting </a:t>
            </a:r>
            <a:r>
              <a:rPr lang="en-US" dirty="0"/>
              <a:t>or before the weeds attain 3-4 leaf stage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of application : 1 kilograms/hectare in 500-600 liter of water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205789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09" y="0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Area and Distribution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7701" r="2" b="5780"/>
          <a:stretch/>
        </p:blipFill>
        <p:spPr>
          <a:xfrm>
            <a:off x="1355334" y="1129691"/>
            <a:ext cx="6663250" cy="4588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20" y="5846544"/>
            <a:ext cx="840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 : Food And Agricultural Organization of United Nations: Economic And Social Department: The Statistical Division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44209" y="6492875"/>
            <a:ext cx="3086100" cy="365125"/>
          </a:xfrm>
        </p:spPr>
        <p:txBody>
          <a:bodyPr/>
          <a:lstStyle/>
          <a:p>
            <a:r>
              <a:rPr lang="en-US" dirty="0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4191186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36104"/>
            <a:ext cx="7886700" cy="554085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b="1" dirty="0"/>
              <a:t>Atrazine</a:t>
            </a:r>
            <a:r>
              <a:rPr lang="en-US" dirty="0"/>
              <a:t> is used for weed control in Spring Cane </a:t>
            </a:r>
          </a:p>
          <a:p>
            <a:pPr marL="0" indent="0" algn="just">
              <a:lnSpc>
                <a:spcPct val="250000"/>
              </a:lnSpc>
              <a:buNone/>
            </a:pPr>
            <a:r>
              <a:rPr lang="en-US" dirty="0"/>
              <a:t>Applied </a:t>
            </a:r>
            <a:r>
              <a:rPr lang="en-US" dirty="0">
                <a:solidFill>
                  <a:srgbClr val="FF0000"/>
                </a:solidFill>
              </a:rPr>
              <a:t>just after planting 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of application : 2 kilograms/hectare in 500-600 liter of water followed by 1 kilograms/hectare 2, 4-D, after 60 days of planting (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EFFECTIVE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2589995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Harvesting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u="sng" dirty="0"/>
              <a:t>Early December in northern parts </a:t>
            </a:r>
            <a:r>
              <a:rPr lang="en-US" dirty="0"/>
              <a:t>of India </a:t>
            </a:r>
          </a:p>
          <a:p>
            <a:pPr marL="0" indent="0" algn="just">
              <a:buNone/>
            </a:pPr>
            <a:r>
              <a:rPr lang="en-US" dirty="0"/>
              <a:t>But, the content of juice keeps on rising till March end </a:t>
            </a:r>
          </a:p>
          <a:p>
            <a:pPr marL="0" indent="0" algn="just">
              <a:buNone/>
            </a:pPr>
            <a:r>
              <a:rPr lang="en-US" b="1" dirty="0"/>
              <a:t>Maturity Recognition </a:t>
            </a:r>
            <a:r>
              <a:rPr lang="en-US" dirty="0"/>
              <a:t>is confirmed by : </a:t>
            </a:r>
          </a:p>
          <a:p>
            <a:pPr algn="just"/>
            <a:r>
              <a:rPr lang="en-US" dirty="0"/>
              <a:t>Withering of lower leaves </a:t>
            </a:r>
          </a:p>
          <a:p>
            <a:pPr algn="just"/>
            <a:r>
              <a:rPr lang="en-US" dirty="0"/>
              <a:t>Fever green leaves on the top 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Hand Sugar Refractometer </a:t>
            </a:r>
            <a:r>
              <a:rPr lang="en-US" dirty="0"/>
              <a:t>: Test the sample from middle portion of stalk </a:t>
            </a:r>
          </a:p>
          <a:p>
            <a:pPr marL="0" indent="0" algn="ctr">
              <a:buNone/>
            </a:pPr>
            <a:r>
              <a:rPr lang="en-US" dirty="0"/>
              <a:t>Reading : 17-18 =&gt; Ready to Harvest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2904461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4573"/>
            <a:ext cx="7886700" cy="420238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Average yield of 11-12 months old planted crop is 400 – 500 quintals/hectare of cane (</a:t>
            </a:r>
            <a:r>
              <a:rPr lang="en-US" b="1" dirty="0"/>
              <a:t>Northern India</a:t>
            </a:r>
            <a:r>
              <a:rPr lang="en-US" dirty="0"/>
              <a:t>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Good crop : 800 – 1000 quintals/hectare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Average yield of 18 months old crop is 1000 – 1200 quintals/hectare (</a:t>
            </a:r>
            <a:r>
              <a:rPr lang="en-US" b="1" dirty="0"/>
              <a:t>Southern India </a:t>
            </a:r>
            <a:r>
              <a:rPr lang="en-US" dirty="0"/>
              <a:t>: TN and Maharashtra)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3374199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Singh, C. (2008). </a:t>
            </a:r>
            <a:r>
              <a:rPr lang="en-US" b="1" i="1" dirty="0">
                <a:solidFill>
                  <a:srgbClr val="FF0000"/>
                </a:solidFill>
              </a:rPr>
              <a:t>Modern Techniques of Raising Field Crops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u="sng" dirty="0">
                <a:solidFill>
                  <a:srgbClr val="FF0000"/>
                </a:solidFill>
              </a:rPr>
              <a:t>pp 465 - 489 </a:t>
            </a:r>
            <a:r>
              <a:rPr lang="en-US" b="1" dirty="0">
                <a:solidFill>
                  <a:srgbClr val="FF0000"/>
                </a:solidFill>
              </a:rPr>
              <a:t>Oxford &amp; IBH </a:t>
            </a:r>
          </a:p>
          <a:p>
            <a:pPr marL="0" indent="0">
              <a:buNone/>
            </a:pPr>
            <a:r>
              <a:rPr lang="en-US" b="1" dirty="0"/>
              <a:t>Photographs retrieved from Wikimedia Commons on 4/7/17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664366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6" name="Picture 2" descr="http://cdn2.stylecraze.com/wp-content/uploads/2013/10/Top-23-Benefits-Of-Sugarcane-Juice-Ganne-Ka-Ras-For-Skin-And-Health.jpg"/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9" r="11609" b="1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22363"/>
            <a:ext cx="77724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Thank You !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3000" y="3602038"/>
            <a:ext cx="6858000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4069464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54793"/>
            <a:ext cx="78867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5706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80" y="331263"/>
            <a:ext cx="8225440" cy="4786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6493" y="5273088"/>
            <a:ext cx="848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 Directorate of Economics and Statistics, Ministry of Agriculture</a:t>
            </a:r>
            <a:br>
              <a:rPr lang="en-US" dirty="0"/>
            </a:b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182214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450166"/>
            <a:ext cx="7886700" cy="5726797"/>
          </a:xfrm>
        </p:spPr>
        <p:txBody>
          <a:bodyPr>
            <a:normAutofit lnSpcReduction="10000"/>
          </a:bodyPr>
          <a:lstStyle/>
          <a:p>
            <a:pPr>
              <a:lnSpc>
                <a:spcPct val="250000"/>
              </a:lnSpc>
            </a:pPr>
            <a:r>
              <a:rPr lang="en-US" dirty="0"/>
              <a:t>In India, </a:t>
            </a:r>
            <a:r>
              <a:rPr lang="en-US" b="1" dirty="0"/>
              <a:t>Pricing Policy And Climatic Conditions</a:t>
            </a:r>
            <a:r>
              <a:rPr lang="en-US" dirty="0"/>
              <a:t> play a major role in area and production.  </a:t>
            </a:r>
          </a:p>
          <a:p>
            <a:pPr>
              <a:lnSpc>
                <a:spcPct val="250000"/>
              </a:lnSpc>
            </a:pPr>
            <a:r>
              <a:rPr lang="en-US" u="sng" dirty="0"/>
              <a:t>Uttar Pradesh has the largest acreage </a:t>
            </a:r>
            <a:r>
              <a:rPr lang="en-US" dirty="0"/>
              <a:t>: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/>
              <a:t>48% of the area for the crop in whole India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/>
              <a:t>38.6% of the total annual production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156490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7268" y="903359"/>
            <a:ext cx="4704118" cy="5051280"/>
          </a:xfrm>
          <a:prstGeom prst="rect">
            <a:avLst/>
          </a:prstGeom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282498"/>
            <a:ext cx="3249230" cy="61703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Connector 2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789950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78" y="713678"/>
            <a:ext cx="2743200" cy="29950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Classification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65367" y="6504878"/>
            <a:ext cx="3461865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373679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0" y="752116"/>
            <a:ext cx="9097940" cy="564548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51980" y="6397601"/>
            <a:ext cx="30861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0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Climatic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en-US" dirty="0"/>
              <a:t>Sugarcane is a tropical plant </a:t>
            </a:r>
          </a:p>
          <a:p>
            <a:pPr algn="just">
              <a:lnSpc>
                <a:spcPct val="200000"/>
              </a:lnSpc>
            </a:pPr>
            <a:r>
              <a:rPr lang="en-US" dirty="0"/>
              <a:t>It can grow in sub tropical regions also (</a:t>
            </a:r>
            <a:r>
              <a:rPr lang="en-US" b="1" dirty="0"/>
              <a:t>North India</a:t>
            </a:r>
            <a:r>
              <a:rPr lang="en-US" dirty="0"/>
              <a:t>)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humid condition </a:t>
            </a:r>
            <a:r>
              <a:rPr lang="en-US" dirty="0"/>
              <a:t>=&gt; Normal growth, unless terminated by flowering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Industrial Crops and Products | 15B1WBT841</a:t>
            </a:r>
          </a:p>
        </p:txBody>
      </p:sp>
    </p:spTree>
    <p:extLst>
      <p:ext uri="{BB962C8B-B14F-4D97-AF65-F5344CB8AC3E}">
        <p14:creationId xmlns:p14="http://schemas.microsoft.com/office/powerpoint/2010/main" val="2108152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1446</Words>
  <Application>Microsoft Office PowerPoint</Application>
  <PresentationFormat>On-screen Show (4:3)</PresentationFormat>
  <Paragraphs>212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Wingdings</vt:lpstr>
      <vt:lpstr>Office Theme</vt:lpstr>
      <vt:lpstr>Sugarcane  (Saccharum officinarum L.)</vt:lpstr>
      <vt:lpstr>Facts</vt:lpstr>
      <vt:lpstr>Origin</vt:lpstr>
      <vt:lpstr>Area and Distribution</vt:lpstr>
      <vt:lpstr>PowerPoint Presentation</vt:lpstr>
      <vt:lpstr>PowerPoint Presentation</vt:lpstr>
      <vt:lpstr>Classification</vt:lpstr>
      <vt:lpstr>PowerPoint Presentation</vt:lpstr>
      <vt:lpstr>Climatic Requirements</vt:lpstr>
      <vt:lpstr>PowerPoint Presentation</vt:lpstr>
      <vt:lpstr>PowerPoint Presentation</vt:lpstr>
      <vt:lpstr>PowerPoint Presentation</vt:lpstr>
      <vt:lpstr>Soil </vt:lpstr>
      <vt:lpstr>Varieties</vt:lpstr>
      <vt:lpstr>PowerPoint Presentation</vt:lpstr>
      <vt:lpstr>Cropping System</vt:lpstr>
      <vt:lpstr>PowerPoint Presentation</vt:lpstr>
      <vt:lpstr>Seed and Sowing</vt:lpstr>
      <vt:lpstr>PowerPoint Presentation</vt:lpstr>
      <vt:lpstr>PowerPoint Presentation</vt:lpstr>
      <vt:lpstr>Manures and Fertilizers</vt:lpstr>
      <vt:lpstr>Water Management</vt:lpstr>
      <vt:lpstr>PowerPoint Presentation</vt:lpstr>
      <vt:lpstr>Weed Control</vt:lpstr>
      <vt:lpstr>Autumn Sugarcane</vt:lpstr>
      <vt:lpstr>Chenopodium album a.k.a. Bathua</vt:lpstr>
      <vt:lpstr>Lathyrus sativa a.k.a. Matri</vt:lpstr>
      <vt:lpstr>Vicia spp. a.k.a. Ankari </vt:lpstr>
      <vt:lpstr>Angallis arvensis a.k.a. Krishna neel </vt:lpstr>
      <vt:lpstr>Fumaria parviflora a.k.a. Gajri or Soya </vt:lpstr>
      <vt:lpstr>Solanum nigrum a.k.a. Makoya</vt:lpstr>
      <vt:lpstr>Spring Sugarcane</vt:lpstr>
      <vt:lpstr>Cyperus rutundus a.k.a. Motha</vt:lpstr>
      <vt:lpstr>Cynodan dactylon a.k.a. Doob</vt:lpstr>
      <vt:lpstr>Sorghum Halepense a.k.a.      Ban Chari</vt:lpstr>
      <vt:lpstr>Rainy Sugarcane</vt:lpstr>
      <vt:lpstr>Echinochloa colonum a.k.a. Sama grass</vt:lpstr>
      <vt:lpstr>Echinochloa crusgalli a.k.a. Sama grass</vt:lpstr>
      <vt:lpstr>Chemical Methods in Weed Control</vt:lpstr>
      <vt:lpstr>PowerPoint Presentation</vt:lpstr>
      <vt:lpstr>Harvesting</vt:lpstr>
      <vt:lpstr>Yield</vt:lpstr>
      <vt:lpstr>References</vt:lpstr>
      <vt:lpstr>Thank You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Sugarcane  (Saccharum officinarum L.)</dc:title>
  <dc:creator>Abhinav Mishra</dc:creator>
  <cp:lastModifiedBy>Abhinav Mishra</cp:lastModifiedBy>
  <cp:revision>59</cp:revision>
  <dcterms:created xsi:type="dcterms:W3CDTF">2017-07-02T05:48:50Z</dcterms:created>
  <dcterms:modified xsi:type="dcterms:W3CDTF">2017-07-17T11:06:38Z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