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4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88" r:id="rId24"/>
    <p:sldId id="277" r:id="rId25"/>
    <p:sldId id="290" r:id="rId26"/>
    <p:sldId id="289" r:id="rId27"/>
    <p:sldId id="291" r:id="rId28"/>
    <p:sldId id="292" r:id="rId29"/>
    <p:sldId id="293" r:id="rId30"/>
    <p:sldId id="295" r:id="rId31"/>
    <p:sldId id="296" r:id="rId32"/>
    <p:sldId id="297" r:id="rId33"/>
    <p:sldId id="278" r:id="rId34"/>
    <p:sldId id="279" r:id="rId35"/>
    <p:sldId id="280" r:id="rId36"/>
    <p:sldId id="281" r:id="rId37"/>
    <p:sldId id="282" r:id="rId38"/>
    <p:sldId id="283" r:id="rId39"/>
    <p:sldId id="284" r:id="rId40"/>
    <p:sldId id="285" r:id="rId41"/>
    <p:sldId id="286" r:id="rId42"/>
    <p:sldId id="28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702A7D4-BE2B-4DF3-B2CA-C43E37DCDF69}">
          <p14:sldIdLst>
            <p14:sldId id="256"/>
            <p14:sldId id="257"/>
            <p14:sldId id="258"/>
            <p14:sldId id="259"/>
            <p14:sldId id="260"/>
            <p14:sldId id="261"/>
            <p14:sldId id="262"/>
            <p14:sldId id="263"/>
            <p14:sldId id="264"/>
            <p14:sldId id="265"/>
            <p14:sldId id="266"/>
            <p14:sldId id="267"/>
            <p14:sldId id="268"/>
            <p14:sldId id="269"/>
            <p14:sldId id="270"/>
          </p14:sldIdLst>
        </p14:section>
        <p14:section name="Promoter Control Models" id="{9F01DCFC-84EE-4041-B1B7-A6BC655B06B0}">
          <p14:sldIdLst>
            <p14:sldId id="271"/>
            <p14:sldId id="272"/>
            <p14:sldId id="273"/>
            <p14:sldId id="274"/>
            <p14:sldId id="275"/>
            <p14:sldId id="276"/>
            <p14:sldId id="288"/>
          </p14:sldIdLst>
        </p14:section>
        <p14:section name="Gillespie Algorithm" id="{5C0DA018-F91E-4DF8-B2E4-F87D6708E959}">
          <p14:sldIdLst>
            <p14:sldId id="277"/>
            <p14:sldId id="290"/>
            <p14:sldId id="289"/>
            <p14:sldId id="291"/>
            <p14:sldId id="292"/>
            <p14:sldId id="293"/>
            <p14:sldId id="295"/>
            <p14:sldId id="296"/>
            <p14:sldId id="297"/>
          </p14:sldIdLst>
        </p14:section>
        <p14:section name="Stochastic Process" id="{847A51BF-1852-4FB2-9348-1547D604B1EE}">
          <p14:sldIdLst>
            <p14:sldId id="278"/>
            <p14:sldId id="279"/>
            <p14:sldId id="280"/>
            <p14:sldId id="281"/>
            <p14:sldId id="282"/>
            <p14:sldId id="283"/>
          </p14:sldIdLst>
        </p14:section>
        <p14:section name="References" id="{DFDFB92A-8F2A-414F-8FE2-218908C3F859}">
          <p14:sldIdLst>
            <p14:sldId id="284"/>
            <p14:sldId id="285"/>
            <p14:sldId id="286"/>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76" autoAdjust="0"/>
    <p:restoredTop sz="56458" autoAdjust="0"/>
  </p:normalViewPr>
  <p:slideViewPr>
    <p:cSldViewPr snapToGrid="0">
      <p:cViewPr varScale="1">
        <p:scale>
          <a:sx n="72" d="100"/>
          <a:sy n="72" d="100"/>
        </p:scale>
        <p:origin x="109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E025D6-5D46-4E0D-ADF5-44A2D79E48AE}" type="doc">
      <dgm:prSet loTypeId="urn:microsoft.com/office/officeart/2005/8/layout/hProcess11" loCatId="process" qsTypeId="urn:microsoft.com/office/officeart/2005/8/quickstyle/simple4" qsCatId="simple" csTypeId="urn:microsoft.com/office/officeart/2005/8/colors/accent1_2" csCatId="accent1" phldr="1"/>
      <dgm:spPr/>
      <dgm:t>
        <a:bodyPr/>
        <a:lstStyle/>
        <a:p>
          <a:endParaRPr lang="en-US"/>
        </a:p>
      </dgm:t>
    </dgm:pt>
    <dgm:pt modelId="{75004F83-19F3-4F92-9123-7C0AE58AEF8C}">
      <dgm:prSet custT="1"/>
      <dgm:spPr/>
      <dgm:t>
        <a:bodyPr/>
        <a:lstStyle/>
        <a:p>
          <a:pPr algn="l"/>
          <a:r>
            <a:rPr lang="en-US" sz="2000" dirty="0"/>
            <a:t>Stochastic realization of </a:t>
          </a:r>
          <a:r>
            <a:rPr lang="en-US" sz="2000" b="0" cap="none" spc="0" dirty="0">
              <a:ln w="0"/>
              <a:solidFill>
                <a:schemeClr val="accent1"/>
              </a:solidFill>
              <a:effectLst>
                <a:outerShdw blurRad="38100" dist="25400" dir="5400000" algn="ctr" rotWithShape="0">
                  <a:srgbClr val="6E747A">
                    <a:alpha val="43000"/>
                  </a:srgbClr>
                </a:outerShdw>
              </a:effectLst>
            </a:rPr>
            <a:t>temporal</a:t>
          </a:r>
          <a:r>
            <a:rPr lang="en-US" sz="2000" dirty="0"/>
            <a:t> behavior of the system </a:t>
          </a:r>
        </a:p>
      </dgm:t>
    </dgm:pt>
    <dgm:pt modelId="{E858EE17-BCE8-4ABE-83CC-5BAF4C0C3DA0}" type="parTrans" cxnId="{1C7C523E-3DB7-4D1B-9B40-C7934BE4CC35}">
      <dgm:prSet/>
      <dgm:spPr/>
      <dgm:t>
        <a:bodyPr/>
        <a:lstStyle/>
        <a:p>
          <a:endParaRPr lang="en-US"/>
        </a:p>
      </dgm:t>
    </dgm:pt>
    <dgm:pt modelId="{F60EBDFF-389F-4D4B-AAF5-C3FDB9143CCB}" type="sibTrans" cxnId="{1C7C523E-3DB7-4D1B-9B40-C7934BE4CC35}">
      <dgm:prSet/>
      <dgm:spPr/>
      <dgm:t>
        <a:bodyPr/>
        <a:lstStyle/>
        <a:p>
          <a:endParaRPr lang="en-US"/>
        </a:p>
      </dgm:t>
    </dgm:pt>
    <dgm:pt modelId="{18816C9A-3B03-446B-B231-D6D6366EC212}">
      <dgm:prSet custT="1"/>
      <dgm:spPr/>
      <dgm:t>
        <a:bodyPr/>
        <a:lstStyle/>
        <a:p>
          <a:pPr algn="l"/>
          <a:r>
            <a:rPr lang="en-US" sz="2000" dirty="0"/>
            <a:t>Calculating the probabilistic outcome of each </a:t>
          </a:r>
          <a:r>
            <a:rPr lang="en-US" sz="2000" b="0" cap="none" spc="0" dirty="0">
              <a:ln w="0"/>
              <a:solidFill>
                <a:schemeClr val="accent1"/>
              </a:solidFill>
              <a:effectLst>
                <a:outerShdw blurRad="38100" dist="25400" dir="5400000" algn="ctr" rotWithShape="0">
                  <a:srgbClr val="6E747A">
                    <a:alpha val="43000"/>
                  </a:srgbClr>
                </a:outerShdw>
              </a:effectLst>
            </a:rPr>
            <a:t>discrete</a:t>
          </a:r>
          <a:r>
            <a:rPr lang="en-US" sz="2000" dirty="0"/>
            <a:t> chemical event  </a:t>
          </a:r>
        </a:p>
      </dgm:t>
    </dgm:pt>
    <dgm:pt modelId="{0DAFD8BA-6C43-4332-88B6-827197BBD51D}" type="parTrans" cxnId="{8BC51ABE-D520-4C1B-B55C-37DC6E17FCBB}">
      <dgm:prSet/>
      <dgm:spPr/>
      <dgm:t>
        <a:bodyPr/>
        <a:lstStyle/>
        <a:p>
          <a:endParaRPr lang="en-US"/>
        </a:p>
      </dgm:t>
    </dgm:pt>
    <dgm:pt modelId="{7FEE1577-F068-4898-AD71-FF1C1F7C0B79}" type="sibTrans" cxnId="{8BC51ABE-D520-4C1B-B55C-37DC6E17FCBB}">
      <dgm:prSet/>
      <dgm:spPr/>
      <dgm:t>
        <a:bodyPr/>
        <a:lstStyle/>
        <a:p>
          <a:endParaRPr lang="en-US"/>
        </a:p>
      </dgm:t>
    </dgm:pt>
    <dgm:pt modelId="{FD957587-831D-48B3-A14C-F8705E90FBC7}">
      <dgm:prSet custT="1"/>
      <dgm:spPr/>
      <dgm:t>
        <a:bodyPr/>
        <a:lstStyle/>
        <a:p>
          <a:pPr algn="l"/>
          <a:r>
            <a:rPr lang="en-US" sz="2000" dirty="0"/>
            <a:t>Resulting changes in the number of each molecular species </a:t>
          </a:r>
        </a:p>
      </dgm:t>
    </dgm:pt>
    <dgm:pt modelId="{F949267F-5AD7-47AF-AD8C-AD2C02D15D69}" type="parTrans" cxnId="{0CEAF93A-2355-4B11-9821-67E39A89E535}">
      <dgm:prSet/>
      <dgm:spPr/>
      <dgm:t>
        <a:bodyPr/>
        <a:lstStyle/>
        <a:p>
          <a:endParaRPr lang="en-US"/>
        </a:p>
      </dgm:t>
    </dgm:pt>
    <dgm:pt modelId="{5D6BB97E-69C9-4818-87CD-6AF01C696DC4}" type="sibTrans" cxnId="{0CEAF93A-2355-4B11-9821-67E39A89E535}">
      <dgm:prSet/>
      <dgm:spPr/>
      <dgm:t>
        <a:bodyPr/>
        <a:lstStyle/>
        <a:p>
          <a:endParaRPr lang="en-US"/>
        </a:p>
      </dgm:t>
    </dgm:pt>
    <dgm:pt modelId="{71E8C370-311C-4E6D-B4E1-A9F8677D1FC6}">
      <dgm:prSet custT="1"/>
      <dgm:spPr/>
      <dgm:t>
        <a:bodyPr/>
        <a:lstStyle/>
        <a:p>
          <a:pPr algn="l"/>
          <a:r>
            <a:rPr lang="en-US" sz="2000" dirty="0"/>
            <a:t>Based on the application of CME (chemical master equation) </a:t>
          </a:r>
        </a:p>
      </dgm:t>
    </dgm:pt>
    <dgm:pt modelId="{F24249D9-750E-4504-9169-3105FE375542}" type="parTrans" cxnId="{FA80F1D3-6A78-4389-AA3F-50E2EA11627A}">
      <dgm:prSet/>
      <dgm:spPr/>
      <dgm:t>
        <a:bodyPr/>
        <a:lstStyle/>
        <a:p>
          <a:endParaRPr lang="en-US"/>
        </a:p>
      </dgm:t>
    </dgm:pt>
    <dgm:pt modelId="{B6B68AE5-A494-4770-A3CD-6AF46566D3B6}" type="sibTrans" cxnId="{FA80F1D3-6A78-4389-AA3F-50E2EA11627A}">
      <dgm:prSet/>
      <dgm:spPr/>
      <dgm:t>
        <a:bodyPr/>
        <a:lstStyle/>
        <a:p>
          <a:endParaRPr lang="en-US"/>
        </a:p>
      </dgm:t>
    </dgm:pt>
    <dgm:pt modelId="{9E857E84-D9B7-4D65-AB78-643083E3CADE}" type="pres">
      <dgm:prSet presAssocID="{B6E025D6-5D46-4E0D-ADF5-44A2D79E48AE}" presName="Name0" presStyleCnt="0">
        <dgm:presLayoutVars>
          <dgm:dir/>
          <dgm:resizeHandles val="exact"/>
        </dgm:presLayoutVars>
      </dgm:prSet>
      <dgm:spPr/>
    </dgm:pt>
    <dgm:pt modelId="{44442BF8-9310-45BA-9480-5B0EFE82E4B0}" type="pres">
      <dgm:prSet presAssocID="{B6E025D6-5D46-4E0D-ADF5-44A2D79E48AE}" presName="arrow" presStyleLbl="bgShp" presStyleIdx="0" presStyleCnt="1"/>
      <dgm:spPr/>
    </dgm:pt>
    <dgm:pt modelId="{BE2CAEE2-7342-4A1D-AFCA-E460DE5F8839}" type="pres">
      <dgm:prSet presAssocID="{B6E025D6-5D46-4E0D-ADF5-44A2D79E48AE}" presName="points" presStyleCnt="0"/>
      <dgm:spPr/>
    </dgm:pt>
    <dgm:pt modelId="{A015ED91-1112-4046-AA59-F99019721F4A}" type="pres">
      <dgm:prSet presAssocID="{75004F83-19F3-4F92-9123-7C0AE58AEF8C}" presName="compositeA" presStyleCnt="0"/>
      <dgm:spPr/>
    </dgm:pt>
    <dgm:pt modelId="{7EAD6E3E-E83A-4E47-B4CB-E0D4C09A9D36}" type="pres">
      <dgm:prSet presAssocID="{75004F83-19F3-4F92-9123-7C0AE58AEF8C}" presName="textA" presStyleLbl="revTx" presStyleIdx="0" presStyleCnt="4">
        <dgm:presLayoutVars>
          <dgm:bulletEnabled val="1"/>
        </dgm:presLayoutVars>
      </dgm:prSet>
      <dgm:spPr/>
    </dgm:pt>
    <dgm:pt modelId="{A213F151-676F-4B1C-8B51-F957DFB443A0}" type="pres">
      <dgm:prSet presAssocID="{75004F83-19F3-4F92-9123-7C0AE58AEF8C}" presName="circleA" presStyleLbl="node1" presStyleIdx="0" presStyleCnt="4"/>
      <dgm:spPr/>
    </dgm:pt>
    <dgm:pt modelId="{67B797B0-57BD-4B47-B8A5-651A5021DEFF}" type="pres">
      <dgm:prSet presAssocID="{75004F83-19F3-4F92-9123-7C0AE58AEF8C}" presName="spaceA" presStyleCnt="0"/>
      <dgm:spPr/>
    </dgm:pt>
    <dgm:pt modelId="{20A12354-67BB-4D48-8350-3517E5D110D0}" type="pres">
      <dgm:prSet presAssocID="{F60EBDFF-389F-4D4B-AAF5-C3FDB9143CCB}" presName="space" presStyleCnt="0"/>
      <dgm:spPr/>
    </dgm:pt>
    <dgm:pt modelId="{ABA9DC9C-08C9-40CC-99BA-679B251ACFEA}" type="pres">
      <dgm:prSet presAssocID="{18816C9A-3B03-446B-B231-D6D6366EC212}" presName="compositeB" presStyleCnt="0"/>
      <dgm:spPr/>
    </dgm:pt>
    <dgm:pt modelId="{2761FF98-59BF-4EF7-880F-C6B2EE0746A9}" type="pres">
      <dgm:prSet presAssocID="{18816C9A-3B03-446B-B231-D6D6366EC212}" presName="textB" presStyleLbl="revTx" presStyleIdx="1" presStyleCnt="4" custScaleX="108094">
        <dgm:presLayoutVars>
          <dgm:bulletEnabled val="1"/>
        </dgm:presLayoutVars>
      </dgm:prSet>
      <dgm:spPr/>
    </dgm:pt>
    <dgm:pt modelId="{C2907AF5-1BC7-4EBF-B108-20BB93DDF773}" type="pres">
      <dgm:prSet presAssocID="{18816C9A-3B03-446B-B231-D6D6366EC212}" presName="circleB" presStyleLbl="node1" presStyleIdx="1" presStyleCnt="4"/>
      <dgm:spPr/>
    </dgm:pt>
    <dgm:pt modelId="{EB613E09-D81C-49CE-BAF5-0BCDEF6602FE}" type="pres">
      <dgm:prSet presAssocID="{18816C9A-3B03-446B-B231-D6D6366EC212}" presName="spaceB" presStyleCnt="0"/>
      <dgm:spPr/>
    </dgm:pt>
    <dgm:pt modelId="{FD8C0D51-7B36-4084-9BBE-68843DE5CBCE}" type="pres">
      <dgm:prSet presAssocID="{7FEE1577-F068-4898-AD71-FF1C1F7C0B79}" presName="space" presStyleCnt="0"/>
      <dgm:spPr/>
    </dgm:pt>
    <dgm:pt modelId="{693EF1A7-1455-4D3A-B1F8-FED9834F6CF4}" type="pres">
      <dgm:prSet presAssocID="{FD957587-831D-48B3-A14C-F8705E90FBC7}" presName="compositeA" presStyleCnt="0"/>
      <dgm:spPr/>
    </dgm:pt>
    <dgm:pt modelId="{0F4339DD-161A-4344-A857-BA368D51D1E1}" type="pres">
      <dgm:prSet presAssocID="{FD957587-831D-48B3-A14C-F8705E90FBC7}" presName="textA" presStyleLbl="revTx" presStyleIdx="2" presStyleCnt="4">
        <dgm:presLayoutVars>
          <dgm:bulletEnabled val="1"/>
        </dgm:presLayoutVars>
      </dgm:prSet>
      <dgm:spPr/>
    </dgm:pt>
    <dgm:pt modelId="{36387BE5-7338-47EB-91EC-9907C223AAA4}" type="pres">
      <dgm:prSet presAssocID="{FD957587-831D-48B3-A14C-F8705E90FBC7}" presName="circleA" presStyleLbl="node1" presStyleIdx="2" presStyleCnt="4"/>
      <dgm:spPr/>
    </dgm:pt>
    <dgm:pt modelId="{36BBB166-B724-4410-A85B-9EF51E292814}" type="pres">
      <dgm:prSet presAssocID="{FD957587-831D-48B3-A14C-F8705E90FBC7}" presName="spaceA" presStyleCnt="0"/>
      <dgm:spPr/>
    </dgm:pt>
    <dgm:pt modelId="{5E1A2EDC-84D9-45D4-9D63-DEFE2F6ACD84}" type="pres">
      <dgm:prSet presAssocID="{5D6BB97E-69C9-4818-87CD-6AF01C696DC4}" presName="space" presStyleCnt="0"/>
      <dgm:spPr/>
    </dgm:pt>
    <dgm:pt modelId="{ECE3CAC8-EC66-4AA5-AC1A-7AD8FBE4DA1D}" type="pres">
      <dgm:prSet presAssocID="{71E8C370-311C-4E6D-B4E1-A9F8677D1FC6}" presName="compositeB" presStyleCnt="0"/>
      <dgm:spPr/>
    </dgm:pt>
    <dgm:pt modelId="{BBB01E32-40BD-4757-BA24-C71405840631}" type="pres">
      <dgm:prSet presAssocID="{71E8C370-311C-4E6D-B4E1-A9F8677D1FC6}" presName="textB" presStyleLbl="revTx" presStyleIdx="3" presStyleCnt="4">
        <dgm:presLayoutVars>
          <dgm:bulletEnabled val="1"/>
        </dgm:presLayoutVars>
      </dgm:prSet>
      <dgm:spPr/>
    </dgm:pt>
    <dgm:pt modelId="{17EFE752-901D-451E-AED5-28EB5E350065}" type="pres">
      <dgm:prSet presAssocID="{71E8C370-311C-4E6D-B4E1-A9F8677D1FC6}" presName="circleB" presStyleLbl="node1" presStyleIdx="3" presStyleCnt="4"/>
      <dgm:spPr/>
    </dgm:pt>
    <dgm:pt modelId="{07A20B4C-E571-4D3E-9D0D-08F5C6A12CD0}" type="pres">
      <dgm:prSet presAssocID="{71E8C370-311C-4E6D-B4E1-A9F8677D1FC6}" presName="spaceB" presStyleCnt="0"/>
      <dgm:spPr/>
    </dgm:pt>
  </dgm:ptLst>
  <dgm:cxnLst>
    <dgm:cxn modelId="{0D0EA12D-6E10-4EBC-82AD-ED5C66536661}" type="presOf" srcId="{71E8C370-311C-4E6D-B4E1-A9F8677D1FC6}" destId="{BBB01E32-40BD-4757-BA24-C71405840631}" srcOrd="0" destOrd="0" presId="urn:microsoft.com/office/officeart/2005/8/layout/hProcess11"/>
    <dgm:cxn modelId="{0CEAF93A-2355-4B11-9821-67E39A89E535}" srcId="{B6E025D6-5D46-4E0D-ADF5-44A2D79E48AE}" destId="{FD957587-831D-48B3-A14C-F8705E90FBC7}" srcOrd="2" destOrd="0" parTransId="{F949267F-5AD7-47AF-AD8C-AD2C02D15D69}" sibTransId="{5D6BB97E-69C9-4818-87CD-6AF01C696DC4}"/>
    <dgm:cxn modelId="{1C7C523E-3DB7-4D1B-9B40-C7934BE4CC35}" srcId="{B6E025D6-5D46-4E0D-ADF5-44A2D79E48AE}" destId="{75004F83-19F3-4F92-9123-7C0AE58AEF8C}" srcOrd="0" destOrd="0" parTransId="{E858EE17-BCE8-4ABE-83CC-5BAF4C0C3DA0}" sibTransId="{F60EBDFF-389F-4D4B-AAF5-C3FDB9143CCB}"/>
    <dgm:cxn modelId="{33E2D13F-41AE-469A-BBC8-0ED6FE787AF1}" type="presOf" srcId="{75004F83-19F3-4F92-9123-7C0AE58AEF8C}" destId="{7EAD6E3E-E83A-4E47-B4CB-E0D4C09A9D36}" srcOrd="0" destOrd="0" presId="urn:microsoft.com/office/officeart/2005/8/layout/hProcess11"/>
    <dgm:cxn modelId="{6FDD1641-5E62-4432-9B1A-D8E33715AFC5}" type="presOf" srcId="{18816C9A-3B03-446B-B231-D6D6366EC212}" destId="{2761FF98-59BF-4EF7-880F-C6B2EE0746A9}" srcOrd="0" destOrd="0" presId="urn:microsoft.com/office/officeart/2005/8/layout/hProcess11"/>
    <dgm:cxn modelId="{803A9B7D-2254-4DB2-AEFE-EE2CEFCCFBF1}" type="presOf" srcId="{B6E025D6-5D46-4E0D-ADF5-44A2D79E48AE}" destId="{9E857E84-D9B7-4D65-AB78-643083E3CADE}" srcOrd="0" destOrd="0" presId="urn:microsoft.com/office/officeart/2005/8/layout/hProcess11"/>
    <dgm:cxn modelId="{E0C3DB7E-874A-453F-8E70-0955289418B1}" type="presOf" srcId="{FD957587-831D-48B3-A14C-F8705E90FBC7}" destId="{0F4339DD-161A-4344-A857-BA368D51D1E1}" srcOrd="0" destOrd="0" presId="urn:microsoft.com/office/officeart/2005/8/layout/hProcess11"/>
    <dgm:cxn modelId="{8BC51ABE-D520-4C1B-B55C-37DC6E17FCBB}" srcId="{B6E025D6-5D46-4E0D-ADF5-44A2D79E48AE}" destId="{18816C9A-3B03-446B-B231-D6D6366EC212}" srcOrd="1" destOrd="0" parTransId="{0DAFD8BA-6C43-4332-88B6-827197BBD51D}" sibTransId="{7FEE1577-F068-4898-AD71-FF1C1F7C0B79}"/>
    <dgm:cxn modelId="{FA80F1D3-6A78-4389-AA3F-50E2EA11627A}" srcId="{B6E025D6-5D46-4E0D-ADF5-44A2D79E48AE}" destId="{71E8C370-311C-4E6D-B4E1-A9F8677D1FC6}" srcOrd="3" destOrd="0" parTransId="{F24249D9-750E-4504-9169-3105FE375542}" sibTransId="{B6B68AE5-A494-4770-A3CD-6AF46566D3B6}"/>
    <dgm:cxn modelId="{ED00ED38-B6C9-4797-86BA-6A4F08EFDE79}" type="presParOf" srcId="{9E857E84-D9B7-4D65-AB78-643083E3CADE}" destId="{44442BF8-9310-45BA-9480-5B0EFE82E4B0}" srcOrd="0" destOrd="0" presId="urn:microsoft.com/office/officeart/2005/8/layout/hProcess11"/>
    <dgm:cxn modelId="{1B68BFD8-2A52-4AC9-97B4-10C20E20F744}" type="presParOf" srcId="{9E857E84-D9B7-4D65-AB78-643083E3CADE}" destId="{BE2CAEE2-7342-4A1D-AFCA-E460DE5F8839}" srcOrd="1" destOrd="0" presId="urn:microsoft.com/office/officeart/2005/8/layout/hProcess11"/>
    <dgm:cxn modelId="{D2B48B52-1DD6-4753-9104-02D0F4D49360}" type="presParOf" srcId="{BE2CAEE2-7342-4A1D-AFCA-E460DE5F8839}" destId="{A015ED91-1112-4046-AA59-F99019721F4A}" srcOrd="0" destOrd="0" presId="urn:microsoft.com/office/officeart/2005/8/layout/hProcess11"/>
    <dgm:cxn modelId="{E40A2548-135A-4379-80D7-33B75EA863CD}" type="presParOf" srcId="{A015ED91-1112-4046-AA59-F99019721F4A}" destId="{7EAD6E3E-E83A-4E47-B4CB-E0D4C09A9D36}" srcOrd="0" destOrd="0" presId="urn:microsoft.com/office/officeart/2005/8/layout/hProcess11"/>
    <dgm:cxn modelId="{93F9034E-68E2-4A32-8A1E-2CD679FEF482}" type="presParOf" srcId="{A015ED91-1112-4046-AA59-F99019721F4A}" destId="{A213F151-676F-4B1C-8B51-F957DFB443A0}" srcOrd="1" destOrd="0" presId="urn:microsoft.com/office/officeart/2005/8/layout/hProcess11"/>
    <dgm:cxn modelId="{660DAD54-0107-48EC-A26C-3BD1D8FD2064}" type="presParOf" srcId="{A015ED91-1112-4046-AA59-F99019721F4A}" destId="{67B797B0-57BD-4B47-B8A5-651A5021DEFF}" srcOrd="2" destOrd="0" presId="urn:microsoft.com/office/officeart/2005/8/layout/hProcess11"/>
    <dgm:cxn modelId="{30748D32-7B38-4351-83BC-B67CA089635A}" type="presParOf" srcId="{BE2CAEE2-7342-4A1D-AFCA-E460DE5F8839}" destId="{20A12354-67BB-4D48-8350-3517E5D110D0}" srcOrd="1" destOrd="0" presId="urn:microsoft.com/office/officeart/2005/8/layout/hProcess11"/>
    <dgm:cxn modelId="{BD954E90-358C-40CB-9ADC-3321CB2E1874}" type="presParOf" srcId="{BE2CAEE2-7342-4A1D-AFCA-E460DE5F8839}" destId="{ABA9DC9C-08C9-40CC-99BA-679B251ACFEA}" srcOrd="2" destOrd="0" presId="urn:microsoft.com/office/officeart/2005/8/layout/hProcess11"/>
    <dgm:cxn modelId="{98DDD1D5-6953-4BC2-9838-0A0ADED4C99D}" type="presParOf" srcId="{ABA9DC9C-08C9-40CC-99BA-679B251ACFEA}" destId="{2761FF98-59BF-4EF7-880F-C6B2EE0746A9}" srcOrd="0" destOrd="0" presId="urn:microsoft.com/office/officeart/2005/8/layout/hProcess11"/>
    <dgm:cxn modelId="{4020B3D8-66CC-456E-958E-91C8EDFD2C56}" type="presParOf" srcId="{ABA9DC9C-08C9-40CC-99BA-679B251ACFEA}" destId="{C2907AF5-1BC7-4EBF-B108-20BB93DDF773}" srcOrd="1" destOrd="0" presId="urn:microsoft.com/office/officeart/2005/8/layout/hProcess11"/>
    <dgm:cxn modelId="{9522ED60-EAB3-42C1-B854-EB62A46DC967}" type="presParOf" srcId="{ABA9DC9C-08C9-40CC-99BA-679B251ACFEA}" destId="{EB613E09-D81C-49CE-BAF5-0BCDEF6602FE}" srcOrd="2" destOrd="0" presId="urn:microsoft.com/office/officeart/2005/8/layout/hProcess11"/>
    <dgm:cxn modelId="{7FB3C601-2401-4AB9-AFAB-1894B3769BC5}" type="presParOf" srcId="{BE2CAEE2-7342-4A1D-AFCA-E460DE5F8839}" destId="{FD8C0D51-7B36-4084-9BBE-68843DE5CBCE}" srcOrd="3" destOrd="0" presId="urn:microsoft.com/office/officeart/2005/8/layout/hProcess11"/>
    <dgm:cxn modelId="{FF833DC1-F219-46C2-91B7-787013F304D1}" type="presParOf" srcId="{BE2CAEE2-7342-4A1D-AFCA-E460DE5F8839}" destId="{693EF1A7-1455-4D3A-B1F8-FED9834F6CF4}" srcOrd="4" destOrd="0" presId="urn:microsoft.com/office/officeart/2005/8/layout/hProcess11"/>
    <dgm:cxn modelId="{7FED6709-ACD1-464C-8E18-B2F3A97C71C4}" type="presParOf" srcId="{693EF1A7-1455-4D3A-B1F8-FED9834F6CF4}" destId="{0F4339DD-161A-4344-A857-BA368D51D1E1}" srcOrd="0" destOrd="0" presId="urn:microsoft.com/office/officeart/2005/8/layout/hProcess11"/>
    <dgm:cxn modelId="{3ADF21D0-2B4D-4A27-906E-716799F73663}" type="presParOf" srcId="{693EF1A7-1455-4D3A-B1F8-FED9834F6CF4}" destId="{36387BE5-7338-47EB-91EC-9907C223AAA4}" srcOrd="1" destOrd="0" presId="urn:microsoft.com/office/officeart/2005/8/layout/hProcess11"/>
    <dgm:cxn modelId="{768DB552-B45D-447C-A8D3-8A0D7BDE9F2E}" type="presParOf" srcId="{693EF1A7-1455-4D3A-B1F8-FED9834F6CF4}" destId="{36BBB166-B724-4410-A85B-9EF51E292814}" srcOrd="2" destOrd="0" presId="urn:microsoft.com/office/officeart/2005/8/layout/hProcess11"/>
    <dgm:cxn modelId="{7688DA58-900F-4BA9-98D6-96383B36D6E9}" type="presParOf" srcId="{BE2CAEE2-7342-4A1D-AFCA-E460DE5F8839}" destId="{5E1A2EDC-84D9-45D4-9D63-DEFE2F6ACD84}" srcOrd="5" destOrd="0" presId="urn:microsoft.com/office/officeart/2005/8/layout/hProcess11"/>
    <dgm:cxn modelId="{237EA647-A578-4181-9942-4724651E75C6}" type="presParOf" srcId="{BE2CAEE2-7342-4A1D-AFCA-E460DE5F8839}" destId="{ECE3CAC8-EC66-4AA5-AC1A-7AD8FBE4DA1D}" srcOrd="6" destOrd="0" presId="urn:microsoft.com/office/officeart/2005/8/layout/hProcess11"/>
    <dgm:cxn modelId="{ED586A5F-F21E-46A4-91AF-BBF031043F42}" type="presParOf" srcId="{ECE3CAC8-EC66-4AA5-AC1A-7AD8FBE4DA1D}" destId="{BBB01E32-40BD-4757-BA24-C71405840631}" srcOrd="0" destOrd="0" presId="urn:microsoft.com/office/officeart/2005/8/layout/hProcess11"/>
    <dgm:cxn modelId="{F6905BCA-9A08-4D9C-80DD-9671E65E598E}" type="presParOf" srcId="{ECE3CAC8-EC66-4AA5-AC1A-7AD8FBE4DA1D}" destId="{17EFE752-901D-451E-AED5-28EB5E350065}" srcOrd="1" destOrd="0" presId="urn:microsoft.com/office/officeart/2005/8/layout/hProcess11"/>
    <dgm:cxn modelId="{983630B4-33B7-4C4B-AEC4-795441C02510}" type="presParOf" srcId="{ECE3CAC8-EC66-4AA5-AC1A-7AD8FBE4DA1D}" destId="{07A20B4C-E571-4D3E-9D0D-08F5C6A12CD0}"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DC6EA7-AA0A-476C-89C8-912190040839}" type="doc">
      <dgm:prSet loTypeId="urn:microsoft.com/office/officeart/2008/layout/VerticalCurvedList" loCatId="list" qsTypeId="urn:microsoft.com/office/officeart/2005/8/quickstyle/simple4" qsCatId="simple" csTypeId="urn:microsoft.com/office/officeart/2005/8/colors/accent1_5" csCatId="accent1" phldr="1"/>
      <dgm:spPr/>
      <dgm:t>
        <a:bodyPr/>
        <a:lstStyle/>
        <a:p>
          <a:endParaRPr lang="en-US"/>
        </a:p>
      </dgm:t>
    </dgm:pt>
    <dgm:pt modelId="{FAFA3903-D56E-43BD-A6F5-9F066B185582}">
      <dgm:prSet phldrT="[Text]"/>
      <dgm:spPr/>
      <dgm:t>
        <a:bodyPr/>
        <a:lstStyle/>
        <a:p>
          <a:r>
            <a:rPr lang="en-US" dirty="0"/>
            <a:t>Realistic Modelling | Central Challenge	</a:t>
          </a:r>
        </a:p>
      </dgm:t>
    </dgm:pt>
    <dgm:pt modelId="{26F96DD0-05FD-4371-99D5-A13D5E3CD9A1}" type="parTrans" cxnId="{6F45A19A-D163-434B-AF47-B21A6D7E6DED}">
      <dgm:prSet/>
      <dgm:spPr/>
      <dgm:t>
        <a:bodyPr/>
        <a:lstStyle/>
        <a:p>
          <a:endParaRPr lang="en-US"/>
        </a:p>
      </dgm:t>
    </dgm:pt>
    <dgm:pt modelId="{85F9D1A3-86C7-4AF1-A476-764571B7BE1D}" type="sibTrans" cxnId="{6F45A19A-D163-434B-AF47-B21A6D7E6DED}">
      <dgm:prSet/>
      <dgm:spPr/>
      <dgm:t>
        <a:bodyPr/>
        <a:lstStyle/>
        <a:p>
          <a:endParaRPr lang="en-US"/>
        </a:p>
      </dgm:t>
    </dgm:pt>
    <dgm:pt modelId="{04E690FB-3090-4A61-9199-CE352BB9D5A8}">
      <dgm:prSet phldrT="[Text]"/>
      <dgm:spPr/>
      <dgm:t>
        <a:bodyPr/>
        <a:lstStyle/>
        <a:p>
          <a:r>
            <a:rPr lang="en-GB" altLang="en-US" dirty="0"/>
            <a:t>Complicated network mechanism </a:t>
          </a:r>
          <a:endParaRPr lang="en-US" dirty="0"/>
        </a:p>
      </dgm:t>
    </dgm:pt>
    <dgm:pt modelId="{1BD527E3-B70F-4088-8405-C2570562737F}" type="parTrans" cxnId="{7309B53E-BAA0-4EB0-8A6C-63DE63743FEF}">
      <dgm:prSet/>
      <dgm:spPr/>
      <dgm:t>
        <a:bodyPr/>
        <a:lstStyle/>
        <a:p>
          <a:endParaRPr lang="en-US"/>
        </a:p>
      </dgm:t>
    </dgm:pt>
    <dgm:pt modelId="{61AE0284-6A9A-41C9-B1E7-23F0A388939F}" type="sibTrans" cxnId="{7309B53E-BAA0-4EB0-8A6C-63DE63743FEF}">
      <dgm:prSet/>
      <dgm:spPr/>
      <dgm:t>
        <a:bodyPr/>
        <a:lstStyle/>
        <a:p>
          <a:endParaRPr lang="en-US"/>
        </a:p>
      </dgm:t>
    </dgm:pt>
    <dgm:pt modelId="{556853E9-13B9-4187-959B-04A5462C7336}">
      <dgm:prSet phldrT="[Text]"/>
      <dgm:spPr/>
      <dgm:t>
        <a:bodyPr/>
        <a:lstStyle/>
        <a:p>
          <a:r>
            <a:rPr lang="en-GB" altLang="en-US" dirty="0"/>
            <a:t>Dynamic behaviour</a:t>
          </a:r>
          <a:endParaRPr lang="en-US" dirty="0"/>
        </a:p>
      </dgm:t>
    </dgm:pt>
    <dgm:pt modelId="{47580D3B-37FB-4932-9611-484345E52757}" type="parTrans" cxnId="{E3D940DE-817B-4767-8886-DBED1573242F}">
      <dgm:prSet/>
      <dgm:spPr/>
      <dgm:t>
        <a:bodyPr/>
        <a:lstStyle/>
        <a:p>
          <a:endParaRPr lang="en-US"/>
        </a:p>
      </dgm:t>
    </dgm:pt>
    <dgm:pt modelId="{AD05F1FD-D8DD-4FC7-9285-7D57CD9EF705}" type="sibTrans" cxnId="{E3D940DE-817B-4767-8886-DBED1573242F}">
      <dgm:prSet/>
      <dgm:spPr/>
      <dgm:t>
        <a:bodyPr/>
        <a:lstStyle/>
        <a:p>
          <a:endParaRPr lang="en-US"/>
        </a:p>
      </dgm:t>
    </dgm:pt>
    <dgm:pt modelId="{9B06B898-2CBF-46B1-A98C-0B0E2B28C0C6}" type="pres">
      <dgm:prSet presAssocID="{3FDC6EA7-AA0A-476C-89C8-912190040839}" presName="Name0" presStyleCnt="0">
        <dgm:presLayoutVars>
          <dgm:chMax val="7"/>
          <dgm:chPref val="7"/>
          <dgm:dir/>
        </dgm:presLayoutVars>
      </dgm:prSet>
      <dgm:spPr/>
    </dgm:pt>
    <dgm:pt modelId="{D8857F6A-8E72-4920-AEEA-28728A7C37DC}" type="pres">
      <dgm:prSet presAssocID="{3FDC6EA7-AA0A-476C-89C8-912190040839}" presName="Name1" presStyleCnt="0"/>
      <dgm:spPr/>
    </dgm:pt>
    <dgm:pt modelId="{80BD19CE-2B1F-4FDE-9DA7-02698001D537}" type="pres">
      <dgm:prSet presAssocID="{3FDC6EA7-AA0A-476C-89C8-912190040839}" presName="cycle" presStyleCnt="0"/>
      <dgm:spPr/>
    </dgm:pt>
    <dgm:pt modelId="{6BA345AE-BB84-44CD-AD3D-DD3F6C5861BE}" type="pres">
      <dgm:prSet presAssocID="{3FDC6EA7-AA0A-476C-89C8-912190040839}" presName="srcNode" presStyleLbl="node1" presStyleIdx="0" presStyleCnt="3"/>
      <dgm:spPr/>
    </dgm:pt>
    <dgm:pt modelId="{125029F5-B8F0-4869-BEE6-B0A347EB3D0E}" type="pres">
      <dgm:prSet presAssocID="{3FDC6EA7-AA0A-476C-89C8-912190040839}" presName="conn" presStyleLbl="parChTrans1D2" presStyleIdx="0" presStyleCnt="1"/>
      <dgm:spPr/>
    </dgm:pt>
    <dgm:pt modelId="{13C1EC12-C335-479F-A321-1CD0B44205F7}" type="pres">
      <dgm:prSet presAssocID="{3FDC6EA7-AA0A-476C-89C8-912190040839}" presName="extraNode" presStyleLbl="node1" presStyleIdx="0" presStyleCnt="3"/>
      <dgm:spPr/>
    </dgm:pt>
    <dgm:pt modelId="{C4E98238-2450-4477-BC8C-F26A0970B86E}" type="pres">
      <dgm:prSet presAssocID="{3FDC6EA7-AA0A-476C-89C8-912190040839}" presName="dstNode" presStyleLbl="node1" presStyleIdx="0" presStyleCnt="3"/>
      <dgm:spPr/>
    </dgm:pt>
    <dgm:pt modelId="{E6D986F7-467F-4FEF-9BA3-243630BB9A2F}" type="pres">
      <dgm:prSet presAssocID="{FAFA3903-D56E-43BD-A6F5-9F066B185582}" presName="text_1" presStyleLbl="node1" presStyleIdx="0" presStyleCnt="3">
        <dgm:presLayoutVars>
          <dgm:bulletEnabled val="1"/>
        </dgm:presLayoutVars>
      </dgm:prSet>
      <dgm:spPr/>
    </dgm:pt>
    <dgm:pt modelId="{FC8A11BB-9040-4810-BF0B-6036FA22E011}" type="pres">
      <dgm:prSet presAssocID="{FAFA3903-D56E-43BD-A6F5-9F066B185582}" presName="accent_1" presStyleCnt="0"/>
      <dgm:spPr/>
    </dgm:pt>
    <dgm:pt modelId="{244AC05F-EAFB-45F8-900C-1A74A67C89CF}" type="pres">
      <dgm:prSet presAssocID="{FAFA3903-D56E-43BD-A6F5-9F066B185582}" presName="accentRepeatNode" presStyleLbl="solidFgAcc1" presStyleIdx="0" presStyleCnt="3"/>
      <dgm:spPr/>
    </dgm:pt>
    <dgm:pt modelId="{D61969F9-C28D-49BC-A8FF-EA823E986ADF}" type="pres">
      <dgm:prSet presAssocID="{04E690FB-3090-4A61-9199-CE352BB9D5A8}" presName="text_2" presStyleLbl="node1" presStyleIdx="1" presStyleCnt="3">
        <dgm:presLayoutVars>
          <dgm:bulletEnabled val="1"/>
        </dgm:presLayoutVars>
      </dgm:prSet>
      <dgm:spPr/>
    </dgm:pt>
    <dgm:pt modelId="{C3882CE3-DF36-4C3E-B5CF-8936BA944A28}" type="pres">
      <dgm:prSet presAssocID="{04E690FB-3090-4A61-9199-CE352BB9D5A8}" presName="accent_2" presStyleCnt="0"/>
      <dgm:spPr/>
    </dgm:pt>
    <dgm:pt modelId="{2CE7B4A2-8A09-4ED2-B333-9F2FAD24C523}" type="pres">
      <dgm:prSet presAssocID="{04E690FB-3090-4A61-9199-CE352BB9D5A8}" presName="accentRepeatNode" presStyleLbl="solidFgAcc1" presStyleIdx="1" presStyleCnt="3"/>
      <dgm:spPr/>
    </dgm:pt>
    <dgm:pt modelId="{57A23CBF-41A9-408C-9012-3967B58754EF}" type="pres">
      <dgm:prSet presAssocID="{556853E9-13B9-4187-959B-04A5462C7336}" presName="text_3" presStyleLbl="node1" presStyleIdx="2" presStyleCnt="3">
        <dgm:presLayoutVars>
          <dgm:bulletEnabled val="1"/>
        </dgm:presLayoutVars>
      </dgm:prSet>
      <dgm:spPr/>
    </dgm:pt>
    <dgm:pt modelId="{791E7BCF-7A9D-47B9-B5D2-A864F589E033}" type="pres">
      <dgm:prSet presAssocID="{556853E9-13B9-4187-959B-04A5462C7336}" presName="accent_3" presStyleCnt="0"/>
      <dgm:spPr/>
    </dgm:pt>
    <dgm:pt modelId="{A746A670-7644-4D37-A498-721C6A00F2E3}" type="pres">
      <dgm:prSet presAssocID="{556853E9-13B9-4187-959B-04A5462C7336}" presName="accentRepeatNode" presStyleLbl="solidFgAcc1" presStyleIdx="2" presStyleCnt="3"/>
      <dgm:spPr/>
    </dgm:pt>
  </dgm:ptLst>
  <dgm:cxnLst>
    <dgm:cxn modelId="{EBDD0F30-6A87-4693-AC08-659336074561}" type="presOf" srcId="{04E690FB-3090-4A61-9199-CE352BB9D5A8}" destId="{D61969F9-C28D-49BC-A8FF-EA823E986ADF}" srcOrd="0" destOrd="0" presId="urn:microsoft.com/office/officeart/2008/layout/VerticalCurvedList"/>
    <dgm:cxn modelId="{51F72C35-B7FB-4752-92D8-B4A3E46FB1C1}" type="presOf" srcId="{3FDC6EA7-AA0A-476C-89C8-912190040839}" destId="{9B06B898-2CBF-46B1-A98C-0B0E2B28C0C6}" srcOrd="0" destOrd="0" presId="urn:microsoft.com/office/officeart/2008/layout/VerticalCurvedList"/>
    <dgm:cxn modelId="{7309B53E-BAA0-4EB0-8A6C-63DE63743FEF}" srcId="{3FDC6EA7-AA0A-476C-89C8-912190040839}" destId="{04E690FB-3090-4A61-9199-CE352BB9D5A8}" srcOrd="1" destOrd="0" parTransId="{1BD527E3-B70F-4088-8405-C2570562737F}" sibTransId="{61AE0284-6A9A-41C9-B1E7-23F0A388939F}"/>
    <dgm:cxn modelId="{56935667-6705-4882-807B-E4E9BC9D0A31}" type="presOf" srcId="{FAFA3903-D56E-43BD-A6F5-9F066B185582}" destId="{E6D986F7-467F-4FEF-9BA3-243630BB9A2F}" srcOrd="0" destOrd="0" presId="urn:microsoft.com/office/officeart/2008/layout/VerticalCurvedList"/>
    <dgm:cxn modelId="{171DDB50-A0DF-46B0-AFDC-5FD82C62572A}" type="presOf" srcId="{85F9D1A3-86C7-4AF1-A476-764571B7BE1D}" destId="{125029F5-B8F0-4869-BEE6-B0A347EB3D0E}" srcOrd="0" destOrd="0" presId="urn:microsoft.com/office/officeart/2008/layout/VerticalCurvedList"/>
    <dgm:cxn modelId="{6F45A19A-D163-434B-AF47-B21A6D7E6DED}" srcId="{3FDC6EA7-AA0A-476C-89C8-912190040839}" destId="{FAFA3903-D56E-43BD-A6F5-9F066B185582}" srcOrd="0" destOrd="0" parTransId="{26F96DD0-05FD-4371-99D5-A13D5E3CD9A1}" sibTransId="{85F9D1A3-86C7-4AF1-A476-764571B7BE1D}"/>
    <dgm:cxn modelId="{E3D940DE-817B-4767-8886-DBED1573242F}" srcId="{3FDC6EA7-AA0A-476C-89C8-912190040839}" destId="{556853E9-13B9-4187-959B-04A5462C7336}" srcOrd="2" destOrd="0" parTransId="{47580D3B-37FB-4932-9611-484345E52757}" sibTransId="{AD05F1FD-D8DD-4FC7-9285-7D57CD9EF705}"/>
    <dgm:cxn modelId="{A8332AFD-698D-4F1E-9325-3ADF15F9FDB8}" type="presOf" srcId="{556853E9-13B9-4187-959B-04A5462C7336}" destId="{57A23CBF-41A9-408C-9012-3967B58754EF}" srcOrd="0" destOrd="0" presId="urn:microsoft.com/office/officeart/2008/layout/VerticalCurvedList"/>
    <dgm:cxn modelId="{9088D96D-5D37-446F-BAC1-B31CFA804AEB}" type="presParOf" srcId="{9B06B898-2CBF-46B1-A98C-0B0E2B28C0C6}" destId="{D8857F6A-8E72-4920-AEEA-28728A7C37DC}" srcOrd="0" destOrd="0" presId="urn:microsoft.com/office/officeart/2008/layout/VerticalCurvedList"/>
    <dgm:cxn modelId="{39AA9BCE-E6E8-4BC2-8289-C0BBA909AF98}" type="presParOf" srcId="{D8857F6A-8E72-4920-AEEA-28728A7C37DC}" destId="{80BD19CE-2B1F-4FDE-9DA7-02698001D537}" srcOrd="0" destOrd="0" presId="urn:microsoft.com/office/officeart/2008/layout/VerticalCurvedList"/>
    <dgm:cxn modelId="{C6BD8E38-5BDE-4708-89AC-65AFF968AB8B}" type="presParOf" srcId="{80BD19CE-2B1F-4FDE-9DA7-02698001D537}" destId="{6BA345AE-BB84-44CD-AD3D-DD3F6C5861BE}" srcOrd="0" destOrd="0" presId="urn:microsoft.com/office/officeart/2008/layout/VerticalCurvedList"/>
    <dgm:cxn modelId="{CD722446-A742-4065-AF3D-A98A674BC252}" type="presParOf" srcId="{80BD19CE-2B1F-4FDE-9DA7-02698001D537}" destId="{125029F5-B8F0-4869-BEE6-B0A347EB3D0E}" srcOrd="1" destOrd="0" presId="urn:microsoft.com/office/officeart/2008/layout/VerticalCurvedList"/>
    <dgm:cxn modelId="{A6DC2D28-1A46-4D8A-AD5F-FAD81C4A20BA}" type="presParOf" srcId="{80BD19CE-2B1F-4FDE-9DA7-02698001D537}" destId="{13C1EC12-C335-479F-A321-1CD0B44205F7}" srcOrd="2" destOrd="0" presId="urn:microsoft.com/office/officeart/2008/layout/VerticalCurvedList"/>
    <dgm:cxn modelId="{0805E74F-96BD-4E55-AC2C-8888959D4D4E}" type="presParOf" srcId="{80BD19CE-2B1F-4FDE-9DA7-02698001D537}" destId="{C4E98238-2450-4477-BC8C-F26A0970B86E}" srcOrd="3" destOrd="0" presId="urn:microsoft.com/office/officeart/2008/layout/VerticalCurvedList"/>
    <dgm:cxn modelId="{213CDC8B-3249-4738-86EC-BC5275FF5C87}" type="presParOf" srcId="{D8857F6A-8E72-4920-AEEA-28728A7C37DC}" destId="{E6D986F7-467F-4FEF-9BA3-243630BB9A2F}" srcOrd="1" destOrd="0" presId="urn:microsoft.com/office/officeart/2008/layout/VerticalCurvedList"/>
    <dgm:cxn modelId="{ECE791AF-F65F-4DC2-A683-4151413B334D}" type="presParOf" srcId="{D8857F6A-8E72-4920-AEEA-28728A7C37DC}" destId="{FC8A11BB-9040-4810-BF0B-6036FA22E011}" srcOrd="2" destOrd="0" presId="urn:microsoft.com/office/officeart/2008/layout/VerticalCurvedList"/>
    <dgm:cxn modelId="{E2BB6A71-8343-42EF-AD77-FC60FE5D619F}" type="presParOf" srcId="{FC8A11BB-9040-4810-BF0B-6036FA22E011}" destId="{244AC05F-EAFB-45F8-900C-1A74A67C89CF}" srcOrd="0" destOrd="0" presId="urn:microsoft.com/office/officeart/2008/layout/VerticalCurvedList"/>
    <dgm:cxn modelId="{2652AD13-6AF0-4A39-BE0F-40637F2CDD0E}" type="presParOf" srcId="{D8857F6A-8E72-4920-AEEA-28728A7C37DC}" destId="{D61969F9-C28D-49BC-A8FF-EA823E986ADF}" srcOrd="3" destOrd="0" presId="urn:microsoft.com/office/officeart/2008/layout/VerticalCurvedList"/>
    <dgm:cxn modelId="{E6D0C9ED-31E2-43C1-AF8A-F2C1C9C3BE4A}" type="presParOf" srcId="{D8857F6A-8E72-4920-AEEA-28728A7C37DC}" destId="{C3882CE3-DF36-4C3E-B5CF-8936BA944A28}" srcOrd="4" destOrd="0" presId="urn:microsoft.com/office/officeart/2008/layout/VerticalCurvedList"/>
    <dgm:cxn modelId="{BE62C3C1-A742-49B5-9633-ED29FD0A4745}" type="presParOf" srcId="{C3882CE3-DF36-4C3E-B5CF-8936BA944A28}" destId="{2CE7B4A2-8A09-4ED2-B333-9F2FAD24C523}" srcOrd="0" destOrd="0" presId="urn:microsoft.com/office/officeart/2008/layout/VerticalCurvedList"/>
    <dgm:cxn modelId="{2A47646C-A486-4B3D-A501-B5EDFE861045}" type="presParOf" srcId="{D8857F6A-8E72-4920-AEEA-28728A7C37DC}" destId="{57A23CBF-41A9-408C-9012-3967B58754EF}" srcOrd="5" destOrd="0" presId="urn:microsoft.com/office/officeart/2008/layout/VerticalCurvedList"/>
    <dgm:cxn modelId="{EAAAAB01-22C8-423A-A8A7-8BCA5793B5BF}" type="presParOf" srcId="{D8857F6A-8E72-4920-AEEA-28728A7C37DC}" destId="{791E7BCF-7A9D-47B9-B5D2-A864F589E033}" srcOrd="6" destOrd="0" presId="urn:microsoft.com/office/officeart/2008/layout/VerticalCurvedList"/>
    <dgm:cxn modelId="{82461A51-CFB4-417B-B94C-F0AE438F8C8C}" type="presParOf" srcId="{791E7BCF-7A9D-47B9-B5D2-A864F589E033}" destId="{A746A670-7644-4D37-A498-721C6A00F2E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A8D913-AB1A-4BF8-A7E9-46F9D65E6528}" type="doc">
      <dgm:prSet loTypeId="urn:microsoft.com/office/officeart/2005/8/layout/rings+Icon" loCatId="relationship" qsTypeId="urn:microsoft.com/office/officeart/2005/8/quickstyle/simple3" qsCatId="simple" csTypeId="urn:microsoft.com/office/officeart/2005/8/colors/accent1_2" csCatId="accent1" phldr="1"/>
      <dgm:spPr/>
    </dgm:pt>
    <dgm:pt modelId="{9150024C-15EB-4459-8D32-668E1B19E440}">
      <dgm:prSet phldrT="[Text]" custT="1"/>
      <dgm:spPr/>
      <dgm:t>
        <a:bodyPr/>
        <a:lstStyle/>
        <a:p>
          <a:r>
            <a:rPr lang="en-US" sz="2400" dirty="0"/>
            <a:t>Stochastic Variations</a:t>
          </a:r>
        </a:p>
      </dgm:t>
    </dgm:pt>
    <dgm:pt modelId="{615977E5-028F-4DA9-BFC4-9819C67C02B2}" type="parTrans" cxnId="{319DB20D-141C-4BF1-AF0A-715F783904B3}">
      <dgm:prSet/>
      <dgm:spPr/>
      <dgm:t>
        <a:bodyPr/>
        <a:lstStyle/>
        <a:p>
          <a:endParaRPr lang="en-US"/>
        </a:p>
      </dgm:t>
    </dgm:pt>
    <dgm:pt modelId="{4D4E30F4-1896-4484-BE97-75443C0F4381}" type="sibTrans" cxnId="{319DB20D-141C-4BF1-AF0A-715F783904B3}">
      <dgm:prSet/>
      <dgm:spPr/>
      <dgm:t>
        <a:bodyPr/>
        <a:lstStyle/>
        <a:p>
          <a:endParaRPr lang="en-US"/>
        </a:p>
      </dgm:t>
    </dgm:pt>
    <dgm:pt modelId="{92F0A0AC-61C0-4B00-BB93-E8CB5DD7D3FD}">
      <dgm:prSet phldrT="[Text]" custT="1"/>
      <dgm:spPr/>
      <dgm:t>
        <a:bodyPr/>
        <a:lstStyle/>
        <a:p>
          <a:r>
            <a:rPr lang="en-US" sz="2400" dirty="0"/>
            <a:t>Poorly Characterized </a:t>
          </a:r>
        </a:p>
      </dgm:t>
    </dgm:pt>
    <dgm:pt modelId="{26585ED0-AF92-424F-840E-C17C19DFF645}" type="parTrans" cxnId="{20B6ACE6-1C1F-4B9D-971F-6541D639B0CE}">
      <dgm:prSet/>
      <dgm:spPr/>
      <dgm:t>
        <a:bodyPr/>
        <a:lstStyle/>
        <a:p>
          <a:endParaRPr lang="en-US"/>
        </a:p>
      </dgm:t>
    </dgm:pt>
    <dgm:pt modelId="{0C7BDFBE-AD3C-4620-91D5-2AE02D19A946}" type="sibTrans" cxnId="{20B6ACE6-1C1F-4B9D-971F-6541D639B0CE}">
      <dgm:prSet/>
      <dgm:spPr/>
      <dgm:t>
        <a:bodyPr/>
        <a:lstStyle/>
        <a:p>
          <a:endParaRPr lang="en-US"/>
        </a:p>
      </dgm:t>
    </dgm:pt>
    <dgm:pt modelId="{667CE7EA-51DB-4E4C-80E4-74AB27564D43}">
      <dgm:prSet phldrT="[Text]" custT="1"/>
      <dgm:spPr/>
      <dgm:t>
        <a:bodyPr/>
        <a:lstStyle/>
        <a:p>
          <a:r>
            <a:rPr lang="en-US" sz="2400" dirty="0"/>
            <a:t>Varies widely in cells</a:t>
          </a:r>
        </a:p>
      </dgm:t>
    </dgm:pt>
    <dgm:pt modelId="{B8957525-5864-4CDB-ABCA-BFF08AD7CA9D}" type="parTrans" cxnId="{DA61772E-9A83-4912-90E0-D2568F4CC0D4}">
      <dgm:prSet/>
      <dgm:spPr/>
      <dgm:t>
        <a:bodyPr/>
        <a:lstStyle/>
        <a:p>
          <a:endParaRPr lang="en-US"/>
        </a:p>
      </dgm:t>
    </dgm:pt>
    <dgm:pt modelId="{550B046F-F37F-4684-9214-04A98A400779}" type="sibTrans" cxnId="{DA61772E-9A83-4912-90E0-D2568F4CC0D4}">
      <dgm:prSet/>
      <dgm:spPr/>
      <dgm:t>
        <a:bodyPr/>
        <a:lstStyle/>
        <a:p>
          <a:endParaRPr lang="en-US"/>
        </a:p>
      </dgm:t>
    </dgm:pt>
    <dgm:pt modelId="{6D0A18A4-7FDF-481B-AA08-8A5C544E8485}" type="pres">
      <dgm:prSet presAssocID="{7EA8D913-AB1A-4BF8-A7E9-46F9D65E6528}" presName="Name0" presStyleCnt="0">
        <dgm:presLayoutVars>
          <dgm:chMax val="7"/>
          <dgm:dir/>
          <dgm:resizeHandles val="exact"/>
        </dgm:presLayoutVars>
      </dgm:prSet>
      <dgm:spPr/>
    </dgm:pt>
    <dgm:pt modelId="{BC8D4EC5-24ED-444D-87B9-349E154AB9D0}" type="pres">
      <dgm:prSet presAssocID="{7EA8D913-AB1A-4BF8-A7E9-46F9D65E6528}" presName="ellipse1" presStyleLbl="vennNode1" presStyleIdx="0" presStyleCnt="3">
        <dgm:presLayoutVars>
          <dgm:bulletEnabled val="1"/>
        </dgm:presLayoutVars>
      </dgm:prSet>
      <dgm:spPr/>
    </dgm:pt>
    <dgm:pt modelId="{222AC73D-FCB1-4A74-9516-FB8C688E6AA4}" type="pres">
      <dgm:prSet presAssocID="{7EA8D913-AB1A-4BF8-A7E9-46F9D65E6528}" presName="ellipse2" presStyleLbl="vennNode1" presStyleIdx="1" presStyleCnt="3" custScaleX="104499" custScaleY="107055">
        <dgm:presLayoutVars>
          <dgm:bulletEnabled val="1"/>
        </dgm:presLayoutVars>
      </dgm:prSet>
      <dgm:spPr/>
    </dgm:pt>
    <dgm:pt modelId="{3F8AFAB9-1709-4CDA-A310-C5E29407D51B}" type="pres">
      <dgm:prSet presAssocID="{7EA8D913-AB1A-4BF8-A7E9-46F9D65E6528}" presName="ellipse3" presStyleLbl="vennNode1" presStyleIdx="2" presStyleCnt="3">
        <dgm:presLayoutVars>
          <dgm:bulletEnabled val="1"/>
        </dgm:presLayoutVars>
      </dgm:prSet>
      <dgm:spPr/>
    </dgm:pt>
  </dgm:ptLst>
  <dgm:cxnLst>
    <dgm:cxn modelId="{319DB20D-141C-4BF1-AF0A-715F783904B3}" srcId="{7EA8D913-AB1A-4BF8-A7E9-46F9D65E6528}" destId="{9150024C-15EB-4459-8D32-668E1B19E440}" srcOrd="0" destOrd="0" parTransId="{615977E5-028F-4DA9-BFC4-9819C67C02B2}" sibTransId="{4D4E30F4-1896-4484-BE97-75443C0F4381}"/>
    <dgm:cxn modelId="{DA61772E-9A83-4912-90E0-D2568F4CC0D4}" srcId="{7EA8D913-AB1A-4BF8-A7E9-46F9D65E6528}" destId="{667CE7EA-51DB-4E4C-80E4-74AB27564D43}" srcOrd="2" destOrd="0" parTransId="{B8957525-5864-4CDB-ABCA-BFF08AD7CA9D}" sibTransId="{550B046F-F37F-4684-9214-04A98A400779}"/>
    <dgm:cxn modelId="{6A23C46F-BA7D-4A62-9CC8-9DD502143355}" type="presOf" srcId="{9150024C-15EB-4459-8D32-668E1B19E440}" destId="{BC8D4EC5-24ED-444D-87B9-349E154AB9D0}" srcOrd="0" destOrd="0" presId="urn:microsoft.com/office/officeart/2005/8/layout/rings+Icon"/>
    <dgm:cxn modelId="{EA73B3D6-8960-49DA-846D-B0AA8289E029}" type="presOf" srcId="{7EA8D913-AB1A-4BF8-A7E9-46F9D65E6528}" destId="{6D0A18A4-7FDF-481B-AA08-8A5C544E8485}" srcOrd="0" destOrd="0" presId="urn:microsoft.com/office/officeart/2005/8/layout/rings+Icon"/>
    <dgm:cxn modelId="{20B6ACE6-1C1F-4B9D-971F-6541D639B0CE}" srcId="{7EA8D913-AB1A-4BF8-A7E9-46F9D65E6528}" destId="{92F0A0AC-61C0-4B00-BB93-E8CB5DD7D3FD}" srcOrd="1" destOrd="0" parTransId="{26585ED0-AF92-424F-840E-C17C19DFF645}" sibTransId="{0C7BDFBE-AD3C-4620-91D5-2AE02D19A946}"/>
    <dgm:cxn modelId="{23755AE8-31FE-4B4D-9BA8-2A8E1DEED434}" type="presOf" srcId="{667CE7EA-51DB-4E4C-80E4-74AB27564D43}" destId="{3F8AFAB9-1709-4CDA-A310-C5E29407D51B}" srcOrd="0" destOrd="0" presId="urn:microsoft.com/office/officeart/2005/8/layout/rings+Icon"/>
    <dgm:cxn modelId="{B51311FE-CDF1-4357-80E0-CB3F11F559F8}" type="presOf" srcId="{92F0A0AC-61C0-4B00-BB93-E8CB5DD7D3FD}" destId="{222AC73D-FCB1-4A74-9516-FB8C688E6AA4}" srcOrd="0" destOrd="0" presId="urn:microsoft.com/office/officeart/2005/8/layout/rings+Icon"/>
    <dgm:cxn modelId="{54D04368-ECB7-4FBC-97CB-DC4069889B11}" type="presParOf" srcId="{6D0A18A4-7FDF-481B-AA08-8A5C544E8485}" destId="{BC8D4EC5-24ED-444D-87B9-349E154AB9D0}" srcOrd="0" destOrd="0" presId="urn:microsoft.com/office/officeart/2005/8/layout/rings+Icon"/>
    <dgm:cxn modelId="{2BA35AC4-9C27-4C3A-9568-B0E5E3926AE1}" type="presParOf" srcId="{6D0A18A4-7FDF-481B-AA08-8A5C544E8485}" destId="{222AC73D-FCB1-4A74-9516-FB8C688E6AA4}" srcOrd="1" destOrd="0" presId="urn:microsoft.com/office/officeart/2005/8/layout/rings+Icon"/>
    <dgm:cxn modelId="{35DD3466-8817-43A4-83A0-59EE891F3D5D}" type="presParOf" srcId="{6D0A18A4-7FDF-481B-AA08-8A5C544E8485}" destId="{3F8AFAB9-1709-4CDA-A310-C5E29407D51B}"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A39D16-4D21-4CC9-AA7C-A19DD3C22CD6}" type="doc">
      <dgm:prSet loTypeId="urn:microsoft.com/office/officeart/2005/8/layout/funnel1" loCatId="relationship" qsTypeId="urn:microsoft.com/office/officeart/2005/8/quickstyle/simple2" qsCatId="simple" csTypeId="urn:microsoft.com/office/officeart/2005/8/colors/accent1_2" csCatId="accent1" phldr="1"/>
      <dgm:spPr/>
      <dgm:t>
        <a:bodyPr/>
        <a:lstStyle/>
        <a:p>
          <a:endParaRPr lang="en-US"/>
        </a:p>
      </dgm:t>
    </dgm:pt>
    <dgm:pt modelId="{9D7EBC5E-4C0C-4411-9ABF-048E5AA1F2F5}">
      <dgm:prSet phldrT="[Text]" custT="1"/>
      <dgm:spPr/>
      <dgm:t>
        <a:bodyPr/>
        <a:lstStyle/>
        <a:p>
          <a:r>
            <a:rPr lang="en-US" sz="1600" dirty="0"/>
            <a:t>PTM message processing</a:t>
          </a:r>
        </a:p>
      </dgm:t>
    </dgm:pt>
    <dgm:pt modelId="{B6A6EE8D-F842-46D5-AF91-A950D2F4FB64}" type="parTrans" cxnId="{0F43A629-2488-4607-AEEA-BA897E968038}">
      <dgm:prSet/>
      <dgm:spPr/>
      <dgm:t>
        <a:bodyPr/>
        <a:lstStyle/>
        <a:p>
          <a:endParaRPr lang="en-US"/>
        </a:p>
      </dgm:t>
    </dgm:pt>
    <dgm:pt modelId="{26F05D94-634A-4645-82CC-820152A8B476}" type="sibTrans" cxnId="{0F43A629-2488-4607-AEEA-BA897E968038}">
      <dgm:prSet/>
      <dgm:spPr/>
      <dgm:t>
        <a:bodyPr/>
        <a:lstStyle/>
        <a:p>
          <a:endParaRPr lang="en-US"/>
        </a:p>
      </dgm:t>
    </dgm:pt>
    <dgm:pt modelId="{6D4E174A-5B21-4437-976F-60AE7D02ED15}">
      <dgm:prSet phldrT="[Text]" custT="1"/>
      <dgm:spPr/>
      <dgm:t>
        <a:bodyPr/>
        <a:lstStyle/>
        <a:p>
          <a:r>
            <a:rPr lang="en-US" sz="2000" dirty="0"/>
            <a:t>Complex Regulons</a:t>
          </a:r>
        </a:p>
      </dgm:t>
    </dgm:pt>
    <dgm:pt modelId="{6524EE18-FB02-4169-B2DF-A4F016845BDD}" type="parTrans" cxnId="{D3D0F112-90AD-4849-AFA8-4BCFCB909D07}">
      <dgm:prSet/>
      <dgm:spPr/>
      <dgm:t>
        <a:bodyPr/>
        <a:lstStyle/>
        <a:p>
          <a:endParaRPr lang="en-US"/>
        </a:p>
      </dgm:t>
    </dgm:pt>
    <dgm:pt modelId="{E96E0BC3-FDB6-486E-9815-A74E0141DE7B}" type="sibTrans" cxnId="{D3D0F112-90AD-4849-AFA8-4BCFCB909D07}">
      <dgm:prSet/>
      <dgm:spPr/>
      <dgm:t>
        <a:bodyPr/>
        <a:lstStyle/>
        <a:p>
          <a:endParaRPr lang="en-US"/>
        </a:p>
      </dgm:t>
    </dgm:pt>
    <dgm:pt modelId="{A8270497-CC24-46AB-B96E-F5A0A6A5A567}">
      <dgm:prSet phldrT="[Text]"/>
      <dgm:spPr/>
      <dgm:t>
        <a:bodyPr/>
        <a:lstStyle/>
        <a:p>
          <a:r>
            <a:rPr lang="en-US" b="1" dirty="0"/>
            <a:t>Eukaryotic Networks</a:t>
          </a:r>
        </a:p>
      </dgm:t>
    </dgm:pt>
    <dgm:pt modelId="{41F342E4-0860-4B2C-B992-B88E8EE2C5CB}" type="parTrans" cxnId="{E4FEB23A-11F0-4852-9164-A7CA706D7AC0}">
      <dgm:prSet/>
      <dgm:spPr/>
      <dgm:t>
        <a:bodyPr/>
        <a:lstStyle/>
        <a:p>
          <a:endParaRPr lang="en-US"/>
        </a:p>
      </dgm:t>
    </dgm:pt>
    <dgm:pt modelId="{FD760BA6-9CB8-43E4-9908-91059CF05D43}" type="sibTrans" cxnId="{E4FEB23A-11F0-4852-9164-A7CA706D7AC0}">
      <dgm:prSet/>
      <dgm:spPr/>
      <dgm:t>
        <a:bodyPr/>
        <a:lstStyle/>
        <a:p>
          <a:endParaRPr lang="en-US"/>
        </a:p>
      </dgm:t>
    </dgm:pt>
    <dgm:pt modelId="{44EB3E29-C987-44D2-B049-66B1F87E4DCF}">
      <dgm:prSet phldrT="[Text]" custT="1"/>
      <dgm:spPr/>
      <dgm:t>
        <a:bodyPr/>
        <a:lstStyle/>
        <a:p>
          <a:r>
            <a:rPr lang="en-US" sz="2000" dirty="0"/>
            <a:t>Category</a:t>
          </a:r>
        </a:p>
      </dgm:t>
    </dgm:pt>
    <dgm:pt modelId="{517B2658-E6E3-4076-BD86-D337C23850BF}" type="sibTrans" cxnId="{D53AC704-A73F-4ACD-9840-674ACE6AA78B}">
      <dgm:prSet/>
      <dgm:spPr/>
      <dgm:t>
        <a:bodyPr/>
        <a:lstStyle/>
        <a:p>
          <a:endParaRPr lang="en-US"/>
        </a:p>
      </dgm:t>
    </dgm:pt>
    <dgm:pt modelId="{2E865964-89D8-4645-817A-DD486E928C50}" type="parTrans" cxnId="{D53AC704-A73F-4ACD-9840-674ACE6AA78B}">
      <dgm:prSet/>
      <dgm:spPr/>
      <dgm:t>
        <a:bodyPr/>
        <a:lstStyle/>
        <a:p>
          <a:endParaRPr lang="en-US"/>
        </a:p>
      </dgm:t>
    </dgm:pt>
    <dgm:pt modelId="{E43AD12E-84E0-4C55-9C0F-D051546FC9E3}" type="pres">
      <dgm:prSet presAssocID="{8BA39D16-4D21-4CC9-AA7C-A19DD3C22CD6}" presName="Name0" presStyleCnt="0">
        <dgm:presLayoutVars>
          <dgm:chMax val="4"/>
          <dgm:resizeHandles val="exact"/>
        </dgm:presLayoutVars>
      </dgm:prSet>
      <dgm:spPr/>
    </dgm:pt>
    <dgm:pt modelId="{E2EC3F0F-3B5A-4D21-A050-80E8E486074A}" type="pres">
      <dgm:prSet presAssocID="{8BA39D16-4D21-4CC9-AA7C-A19DD3C22CD6}" presName="ellipse" presStyleLbl="trBgShp" presStyleIdx="0" presStyleCnt="1"/>
      <dgm:spPr/>
    </dgm:pt>
    <dgm:pt modelId="{8109DF7A-DD6F-495A-94A1-E6B67AF177C5}" type="pres">
      <dgm:prSet presAssocID="{8BA39D16-4D21-4CC9-AA7C-A19DD3C22CD6}" presName="arrow1" presStyleLbl="fgShp" presStyleIdx="0" presStyleCnt="1"/>
      <dgm:spPr/>
    </dgm:pt>
    <dgm:pt modelId="{82DD135C-2416-452E-95C6-62CE08F18F0B}" type="pres">
      <dgm:prSet presAssocID="{8BA39D16-4D21-4CC9-AA7C-A19DD3C22CD6}" presName="rectangle" presStyleLbl="revTx" presStyleIdx="0" presStyleCnt="1">
        <dgm:presLayoutVars>
          <dgm:bulletEnabled val="1"/>
        </dgm:presLayoutVars>
      </dgm:prSet>
      <dgm:spPr/>
    </dgm:pt>
    <dgm:pt modelId="{FF640AF0-CF9B-46ED-A258-73CD77B29E42}" type="pres">
      <dgm:prSet presAssocID="{6D4E174A-5B21-4437-976F-60AE7D02ED15}" presName="item1" presStyleLbl="node1" presStyleIdx="0" presStyleCnt="3">
        <dgm:presLayoutVars>
          <dgm:bulletEnabled val="1"/>
        </dgm:presLayoutVars>
      </dgm:prSet>
      <dgm:spPr/>
    </dgm:pt>
    <dgm:pt modelId="{E5DAA0DC-5F19-4D2A-A81F-0BA353F39A50}" type="pres">
      <dgm:prSet presAssocID="{44EB3E29-C987-44D2-B049-66B1F87E4DCF}" presName="item2" presStyleLbl="node1" presStyleIdx="1" presStyleCnt="3">
        <dgm:presLayoutVars>
          <dgm:bulletEnabled val="1"/>
        </dgm:presLayoutVars>
      </dgm:prSet>
      <dgm:spPr/>
    </dgm:pt>
    <dgm:pt modelId="{8299F3A1-3B52-466C-944B-37D7E8155F1C}" type="pres">
      <dgm:prSet presAssocID="{A8270497-CC24-46AB-B96E-F5A0A6A5A567}" presName="item3" presStyleLbl="node1" presStyleIdx="2" presStyleCnt="3">
        <dgm:presLayoutVars>
          <dgm:bulletEnabled val="1"/>
        </dgm:presLayoutVars>
      </dgm:prSet>
      <dgm:spPr/>
    </dgm:pt>
    <dgm:pt modelId="{929E5B6D-6836-4A33-9190-D35B03874DA2}" type="pres">
      <dgm:prSet presAssocID="{8BA39D16-4D21-4CC9-AA7C-A19DD3C22CD6}" presName="funnel" presStyleLbl="trAlignAcc1" presStyleIdx="0" presStyleCnt="1"/>
      <dgm:spPr/>
    </dgm:pt>
  </dgm:ptLst>
  <dgm:cxnLst>
    <dgm:cxn modelId="{D53AC704-A73F-4ACD-9840-674ACE6AA78B}" srcId="{8BA39D16-4D21-4CC9-AA7C-A19DD3C22CD6}" destId="{44EB3E29-C987-44D2-B049-66B1F87E4DCF}" srcOrd="2" destOrd="0" parTransId="{2E865964-89D8-4645-817A-DD486E928C50}" sibTransId="{517B2658-E6E3-4076-BD86-D337C23850BF}"/>
    <dgm:cxn modelId="{D3D0F112-90AD-4849-AFA8-4BCFCB909D07}" srcId="{8BA39D16-4D21-4CC9-AA7C-A19DD3C22CD6}" destId="{6D4E174A-5B21-4437-976F-60AE7D02ED15}" srcOrd="1" destOrd="0" parTransId="{6524EE18-FB02-4169-B2DF-A4F016845BDD}" sibTransId="{E96E0BC3-FDB6-486E-9815-A74E0141DE7B}"/>
    <dgm:cxn modelId="{28414925-9FDF-43D3-956C-1F5D2A27024A}" type="presOf" srcId="{44EB3E29-C987-44D2-B049-66B1F87E4DCF}" destId="{FF640AF0-CF9B-46ED-A258-73CD77B29E42}" srcOrd="0" destOrd="0" presId="urn:microsoft.com/office/officeart/2005/8/layout/funnel1"/>
    <dgm:cxn modelId="{0F43A629-2488-4607-AEEA-BA897E968038}" srcId="{8BA39D16-4D21-4CC9-AA7C-A19DD3C22CD6}" destId="{9D7EBC5E-4C0C-4411-9ABF-048E5AA1F2F5}" srcOrd="0" destOrd="0" parTransId="{B6A6EE8D-F842-46D5-AF91-A950D2F4FB64}" sibTransId="{26F05D94-634A-4645-82CC-820152A8B476}"/>
    <dgm:cxn modelId="{82913632-FCD6-459A-89F1-78CCA1E6D903}" type="presOf" srcId="{A8270497-CC24-46AB-B96E-F5A0A6A5A567}" destId="{82DD135C-2416-452E-95C6-62CE08F18F0B}" srcOrd="0" destOrd="0" presId="urn:microsoft.com/office/officeart/2005/8/layout/funnel1"/>
    <dgm:cxn modelId="{E4FEB23A-11F0-4852-9164-A7CA706D7AC0}" srcId="{8BA39D16-4D21-4CC9-AA7C-A19DD3C22CD6}" destId="{A8270497-CC24-46AB-B96E-F5A0A6A5A567}" srcOrd="3" destOrd="0" parTransId="{41F342E4-0860-4B2C-B992-B88E8EE2C5CB}" sibTransId="{FD760BA6-9CB8-43E4-9908-91059CF05D43}"/>
    <dgm:cxn modelId="{0AB39A7D-A4F7-4303-B34E-9C6A8383E082}" type="presOf" srcId="{9D7EBC5E-4C0C-4411-9ABF-048E5AA1F2F5}" destId="{8299F3A1-3B52-466C-944B-37D7E8155F1C}" srcOrd="0" destOrd="0" presId="urn:microsoft.com/office/officeart/2005/8/layout/funnel1"/>
    <dgm:cxn modelId="{C603AA8E-FD58-4A46-9F1A-C28BD027B6F4}" type="presOf" srcId="{6D4E174A-5B21-4437-976F-60AE7D02ED15}" destId="{E5DAA0DC-5F19-4D2A-A81F-0BA353F39A50}" srcOrd="0" destOrd="0" presId="urn:microsoft.com/office/officeart/2005/8/layout/funnel1"/>
    <dgm:cxn modelId="{82832CDD-5030-4A0F-B87B-883ED639C672}" type="presOf" srcId="{8BA39D16-4D21-4CC9-AA7C-A19DD3C22CD6}" destId="{E43AD12E-84E0-4C55-9C0F-D051546FC9E3}" srcOrd="0" destOrd="0" presId="urn:microsoft.com/office/officeart/2005/8/layout/funnel1"/>
    <dgm:cxn modelId="{0611C7A6-FCE5-4542-AA27-B04B83D35EE5}" type="presParOf" srcId="{E43AD12E-84E0-4C55-9C0F-D051546FC9E3}" destId="{E2EC3F0F-3B5A-4D21-A050-80E8E486074A}" srcOrd="0" destOrd="0" presId="urn:microsoft.com/office/officeart/2005/8/layout/funnel1"/>
    <dgm:cxn modelId="{882C547C-2A7D-4F71-9782-54433B243A24}" type="presParOf" srcId="{E43AD12E-84E0-4C55-9C0F-D051546FC9E3}" destId="{8109DF7A-DD6F-495A-94A1-E6B67AF177C5}" srcOrd="1" destOrd="0" presId="urn:microsoft.com/office/officeart/2005/8/layout/funnel1"/>
    <dgm:cxn modelId="{1548F58C-7627-401F-A95C-01958B4BA02B}" type="presParOf" srcId="{E43AD12E-84E0-4C55-9C0F-D051546FC9E3}" destId="{82DD135C-2416-452E-95C6-62CE08F18F0B}" srcOrd="2" destOrd="0" presId="urn:microsoft.com/office/officeart/2005/8/layout/funnel1"/>
    <dgm:cxn modelId="{3A45F635-CE7B-4690-8C79-FE2C846DF205}" type="presParOf" srcId="{E43AD12E-84E0-4C55-9C0F-D051546FC9E3}" destId="{FF640AF0-CF9B-46ED-A258-73CD77B29E42}" srcOrd="3" destOrd="0" presId="urn:microsoft.com/office/officeart/2005/8/layout/funnel1"/>
    <dgm:cxn modelId="{EBE843C0-47B7-470D-A244-2CC2C2A5BADB}" type="presParOf" srcId="{E43AD12E-84E0-4C55-9C0F-D051546FC9E3}" destId="{E5DAA0DC-5F19-4D2A-A81F-0BA353F39A50}" srcOrd="4" destOrd="0" presId="urn:microsoft.com/office/officeart/2005/8/layout/funnel1"/>
    <dgm:cxn modelId="{DF1DCC46-A1DE-4786-A783-9B8165919ECF}" type="presParOf" srcId="{E43AD12E-84E0-4C55-9C0F-D051546FC9E3}" destId="{8299F3A1-3B52-466C-944B-37D7E8155F1C}" srcOrd="5" destOrd="0" presId="urn:microsoft.com/office/officeart/2005/8/layout/funnel1"/>
    <dgm:cxn modelId="{07DF8B78-A1B2-4BF9-A2F6-1A0EC3162781}" type="presParOf" srcId="{E43AD12E-84E0-4C55-9C0F-D051546FC9E3}" destId="{929E5B6D-6836-4A33-9190-D35B03874DA2}"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DC6A37-8C7F-46F5-ABA3-5863063D77A9}" type="doc">
      <dgm:prSet loTypeId="urn:microsoft.com/office/officeart/2011/layout/TabList" loCatId="list" qsTypeId="urn:microsoft.com/office/officeart/2005/8/quickstyle/simple4" qsCatId="simple" csTypeId="urn:microsoft.com/office/officeart/2005/8/colors/accent1_2" csCatId="accent1" phldr="1"/>
      <dgm:spPr/>
      <dgm:t>
        <a:bodyPr/>
        <a:lstStyle/>
        <a:p>
          <a:endParaRPr lang="en-US"/>
        </a:p>
      </dgm:t>
    </dgm:pt>
    <dgm:pt modelId="{49A8800B-6D24-4562-B745-B56860BF510B}">
      <dgm:prSet phldrT="[Text]"/>
      <dgm:spPr/>
      <dgm:t>
        <a:bodyPr/>
        <a:lstStyle/>
        <a:p>
          <a:r>
            <a:rPr lang="en-US" dirty="0"/>
            <a:t>1</a:t>
          </a:r>
        </a:p>
      </dgm:t>
    </dgm:pt>
    <dgm:pt modelId="{458D4280-7766-4092-923B-36F3B395A409}" type="parTrans" cxnId="{678A56A4-4A6A-4EEB-9E86-FCDF2BD40BC9}">
      <dgm:prSet/>
      <dgm:spPr/>
      <dgm:t>
        <a:bodyPr/>
        <a:lstStyle/>
        <a:p>
          <a:endParaRPr lang="en-US"/>
        </a:p>
      </dgm:t>
    </dgm:pt>
    <dgm:pt modelId="{AAC6BC98-3FA4-4FA1-90DD-FD12A553B62D}" type="sibTrans" cxnId="{678A56A4-4A6A-4EEB-9E86-FCDF2BD40BC9}">
      <dgm:prSet/>
      <dgm:spPr/>
      <dgm:t>
        <a:bodyPr/>
        <a:lstStyle/>
        <a:p>
          <a:endParaRPr lang="en-US"/>
        </a:p>
      </dgm:t>
    </dgm:pt>
    <dgm:pt modelId="{935FE89D-2693-4AA5-9388-EF466BF4C693}">
      <dgm:prSet phldrT="[Text]" phldr="1"/>
      <dgm:spPr/>
      <dgm:t>
        <a:bodyPr/>
        <a:lstStyle/>
        <a:p>
          <a:endParaRPr lang="en-US" dirty="0"/>
        </a:p>
      </dgm:t>
    </dgm:pt>
    <dgm:pt modelId="{71493898-A6CE-444A-A862-029AA54AFE0F}" type="parTrans" cxnId="{43E3BA80-B9B3-4FC9-8A3B-353F41ADC51F}">
      <dgm:prSet/>
      <dgm:spPr/>
      <dgm:t>
        <a:bodyPr/>
        <a:lstStyle/>
        <a:p>
          <a:endParaRPr lang="en-US"/>
        </a:p>
      </dgm:t>
    </dgm:pt>
    <dgm:pt modelId="{218112FF-EBC2-4A8E-BE84-48E77955E49F}" type="sibTrans" cxnId="{43E3BA80-B9B3-4FC9-8A3B-353F41ADC51F}">
      <dgm:prSet/>
      <dgm:spPr/>
      <dgm:t>
        <a:bodyPr/>
        <a:lstStyle/>
        <a:p>
          <a:endParaRPr lang="en-US"/>
        </a:p>
      </dgm:t>
    </dgm:pt>
    <dgm:pt modelId="{6474B8F5-B534-4218-980B-A7F084894A9E}">
      <dgm:prSet phldrT="[Text]" custT="1"/>
      <dgm:spPr/>
      <dgm:t>
        <a:bodyPr/>
        <a:lstStyle/>
        <a:p>
          <a:r>
            <a:rPr lang="en-US" sz="2400" dirty="0"/>
            <a:t>To recognize Common Circuit Motifs</a:t>
          </a:r>
          <a:r>
            <a:rPr lang="en-US" sz="2300" dirty="0"/>
            <a:t>.</a:t>
          </a:r>
        </a:p>
      </dgm:t>
    </dgm:pt>
    <dgm:pt modelId="{234F23F2-95F9-4D23-B617-FE6F1A33EDD4}" type="parTrans" cxnId="{BF9D43F3-E5CF-449F-8DB7-BA593F9909A1}">
      <dgm:prSet/>
      <dgm:spPr/>
      <dgm:t>
        <a:bodyPr/>
        <a:lstStyle/>
        <a:p>
          <a:endParaRPr lang="en-US"/>
        </a:p>
      </dgm:t>
    </dgm:pt>
    <dgm:pt modelId="{E7120257-F191-4B14-AFF8-2A6FBE8E1113}" type="sibTrans" cxnId="{BF9D43F3-E5CF-449F-8DB7-BA593F9909A1}">
      <dgm:prSet/>
      <dgm:spPr/>
      <dgm:t>
        <a:bodyPr/>
        <a:lstStyle/>
        <a:p>
          <a:endParaRPr lang="en-US"/>
        </a:p>
      </dgm:t>
    </dgm:pt>
    <dgm:pt modelId="{07181882-AD7E-41E1-9246-8FEEE2BA68C7}">
      <dgm:prSet phldrT="[Text]"/>
      <dgm:spPr/>
      <dgm:t>
        <a:bodyPr/>
        <a:lstStyle/>
        <a:p>
          <a:r>
            <a:rPr lang="en-US" dirty="0"/>
            <a:t>2</a:t>
          </a:r>
        </a:p>
      </dgm:t>
    </dgm:pt>
    <dgm:pt modelId="{98F7328A-39B2-49C9-A0AE-AA649147ACD0}" type="parTrans" cxnId="{22BC58A2-4814-4B54-A6C8-AC7BD1773E6C}">
      <dgm:prSet/>
      <dgm:spPr/>
      <dgm:t>
        <a:bodyPr/>
        <a:lstStyle/>
        <a:p>
          <a:endParaRPr lang="en-US"/>
        </a:p>
      </dgm:t>
    </dgm:pt>
    <dgm:pt modelId="{A0613C0F-1528-46F8-9410-43F8605AC398}" type="sibTrans" cxnId="{22BC58A2-4814-4B54-A6C8-AC7BD1773E6C}">
      <dgm:prSet/>
      <dgm:spPr/>
      <dgm:t>
        <a:bodyPr/>
        <a:lstStyle/>
        <a:p>
          <a:endParaRPr lang="en-US"/>
        </a:p>
      </dgm:t>
    </dgm:pt>
    <dgm:pt modelId="{BEF636CD-CF14-47EB-BA3B-05A9C1043EFF}">
      <dgm:prSet phldrT="[Text]" phldr="1"/>
      <dgm:spPr/>
      <dgm:t>
        <a:bodyPr/>
        <a:lstStyle/>
        <a:p>
          <a:endParaRPr lang="en-US" dirty="0"/>
        </a:p>
      </dgm:t>
    </dgm:pt>
    <dgm:pt modelId="{CC903FE4-FDE8-40C7-A1C8-B315549B958D}" type="parTrans" cxnId="{4046EC45-F185-4C2C-ABF4-C9AB76A4C314}">
      <dgm:prSet/>
      <dgm:spPr/>
      <dgm:t>
        <a:bodyPr/>
        <a:lstStyle/>
        <a:p>
          <a:endParaRPr lang="en-US"/>
        </a:p>
      </dgm:t>
    </dgm:pt>
    <dgm:pt modelId="{DF181A31-3391-4C24-9C28-2DC1D1985EBC}" type="sibTrans" cxnId="{4046EC45-F185-4C2C-ABF4-C9AB76A4C314}">
      <dgm:prSet/>
      <dgm:spPr/>
      <dgm:t>
        <a:bodyPr/>
        <a:lstStyle/>
        <a:p>
          <a:endParaRPr lang="en-US"/>
        </a:p>
      </dgm:t>
    </dgm:pt>
    <dgm:pt modelId="{DA424039-FAD1-402A-BA14-A1BE03AEF2CB}">
      <dgm:prSet phldrT="[Text]" custT="1"/>
      <dgm:spPr/>
      <dgm:t>
        <a:bodyPr/>
        <a:lstStyle/>
        <a:p>
          <a:r>
            <a:rPr lang="en-US" sz="2400" dirty="0"/>
            <a:t>To identify function of individual protein in regulatory control mechanisms.</a:t>
          </a:r>
        </a:p>
      </dgm:t>
    </dgm:pt>
    <dgm:pt modelId="{F8B57781-84FC-465B-B2AC-349C4707D35F}" type="parTrans" cxnId="{AB00DB84-285C-4DB1-BC1F-496C0E10783C}">
      <dgm:prSet/>
      <dgm:spPr/>
      <dgm:t>
        <a:bodyPr/>
        <a:lstStyle/>
        <a:p>
          <a:endParaRPr lang="en-US"/>
        </a:p>
      </dgm:t>
    </dgm:pt>
    <dgm:pt modelId="{4D7A84F7-9638-4470-A1D9-0248A46AB8E3}" type="sibTrans" cxnId="{AB00DB84-285C-4DB1-BC1F-496C0E10783C}">
      <dgm:prSet/>
      <dgm:spPr/>
      <dgm:t>
        <a:bodyPr/>
        <a:lstStyle/>
        <a:p>
          <a:endParaRPr lang="en-US"/>
        </a:p>
      </dgm:t>
    </dgm:pt>
    <dgm:pt modelId="{E0C33252-2B99-4A9C-AE5E-A43DEDBB99B6}">
      <dgm:prSet phldrT="[Text]"/>
      <dgm:spPr/>
      <dgm:t>
        <a:bodyPr/>
        <a:lstStyle/>
        <a:p>
          <a:r>
            <a:rPr lang="en-US" dirty="0"/>
            <a:t>3</a:t>
          </a:r>
        </a:p>
      </dgm:t>
    </dgm:pt>
    <dgm:pt modelId="{365370AC-511F-47F2-8E58-8B536424B5C7}" type="parTrans" cxnId="{60E1589E-A855-4671-89A2-97A24DE387E4}">
      <dgm:prSet/>
      <dgm:spPr/>
      <dgm:t>
        <a:bodyPr/>
        <a:lstStyle/>
        <a:p>
          <a:endParaRPr lang="en-US"/>
        </a:p>
      </dgm:t>
    </dgm:pt>
    <dgm:pt modelId="{44E74784-8DF0-47C2-BAAC-B33128578DE2}" type="sibTrans" cxnId="{60E1589E-A855-4671-89A2-97A24DE387E4}">
      <dgm:prSet/>
      <dgm:spPr/>
      <dgm:t>
        <a:bodyPr/>
        <a:lstStyle/>
        <a:p>
          <a:endParaRPr lang="en-US"/>
        </a:p>
      </dgm:t>
    </dgm:pt>
    <dgm:pt modelId="{B4C37ECE-2EBA-4A82-AD9B-D52073F56FBE}">
      <dgm:prSet phldrT="[Text]" phldr="1"/>
      <dgm:spPr/>
      <dgm:t>
        <a:bodyPr/>
        <a:lstStyle/>
        <a:p>
          <a:endParaRPr lang="en-US" dirty="0"/>
        </a:p>
      </dgm:t>
    </dgm:pt>
    <dgm:pt modelId="{319435A1-A372-42E1-BE3F-ED61E172D220}" type="parTrans" cxnId="{65178FDE-A628-4A9A-943B-86424C898E5C}">
      <dgm:prSet/>
      <dgm:spPr/>
      <dgm:t>
        <a:bodyPr/>
        <a:lstStyle/>
        <a:p>
          <a:endParaRPr lang="en-US"/>
        </a:p>
      </dgm:t>
    </dgm:pt>
    <dgm:pt modelId="{DB0790AD-E172-4BC9-A075-23F1839B7431}" type="sibTrans" cxnId="{65178FDE-A628-4A9A-943B-86424C898E5C}">
      <dgm:prSet/>
      <dgm:spPr/>
      <dgm:t>
        <a:bodyPr/>
        <a:lstStyle/>
        <a:p>
          <a:endParaRPr lang="en-US"/>
        </a:p>
      </dgm:t>
    </dgm:pt>
    <dgm:pt modelId="{93A94A44-294D-4DA3-AAC6-980008589CFD}">
      <dgm:prSet phldrT="[Text]" custT="1"/>
      <dgm:spPr/>
      <dgm:t>
        <a:bodyPr/>
        <a:lstStyle/>
        <a:p>
          <a:r>
            <a:rPr lang="en-US" sz="2400" dirty="0"/>
            <a:t>To redesign circuit for altered functions</a:t>
          </a:r>
          <a:r>
            <a:rPr lang="en-US" sz="2300" dirty="0"/>
            <a:t>.</a:t>
          </a:r>
        </a:p>
      </dgm:t>
    </dgm:pt>
    <dgm:pt modelId="{F6186DCD-7C9D-4E80-BBB8-00BBBF8EB881}" type="parTrans" cxnId="{D177801C-02B3-481C-9483-0A050448CF23}">
      <dgm:prSet/>
      <dgm:spPr/>
      <dgm:t>
        <a:bodyPr/>
        <a:lstStyle/>
        <a:p>
          <a:endParaRPr lang="en-US"/>
        </a:p>
      </dgm:t>
    </dgm:pt>
    <dgm:pt modelId="{9E6D81CC-F1E6-4B71-89C1-82A3C1B4EB15}" type="sibTrans" cxnId="{D177801C-02B3-481C-9483-0A050448CF23}">
      <dgm:prSet/>
      <dgm:spPr/>
      <dgm:t>
        <a:bodyPr/>
        <a:lstStyle/>
        <a:p>
          <a:endParaRPr lang="en-US"/>
        </a:p>
      </dgm:t>
    </dgm:pt>
    <dgm:pt modelId="{D94C7201-0C86-4187-8770-3E7C37BF808E}" type="pres">
      <dgm:prSet presAssocID="{39DC6A37-8C7F-46F5-ABA3-5863063D77A9}" presName="Name0" presStyleCnt="0">
        <dgm:presLayoutVars>
          <dgm:chMax/>
          <dgm:chPref val="3"/>
          <dgm:dir/>
          <dgm:animOne val="branch"/>
          <dgm:animLvl val="lvl"/>
        </dgm:presLayoutVars>
      </dgm:prSet>
      <dgm:spPr/>
    </dgm:pt>
    <dgm:pt modelId="{A1A00A1A-491F-4099-9C7A-0CBDA606C0C0}" type="pres">
      <dgm:prSet presAssocID="{49A8800B-6D24-4562-B745-B56860BF510B}" presName="composite" presStyleCnt="0"/>
      <dgm:spPr/>
    </dgm:pt>
    <dgm:pt modelId="{03147FBA-102F-46A5-8F54-9650100ACAF4}" type="pres">
      <dgm:prSet presAssocID="{49A8800B-6D24-4562-B745-B56860BF510B}" presName="FirstChild" presStyleLbl="revTx" presStyleIdx="0" presStyleCnt="6">
        <dgm:presLayoutVars>
          <dgm:chMax val="0"/>
          <dgm:chPref val="0"/>
          <dgm:bulletEnabled val="1"/>
        </dgm:presLayoutVars>
      </dgm:prSet>
      <dgm:spPr/>
    </dgm:pt>
    <dgm:pt modelId="{A7E8BF37-3697-44D6-AAC2-6285F5CF5343}" type="pres">
      <dgm:prSet presAssocID="{49A8800B-6D24-4562-B745-B56860BF510B}" presName="Parent" presStyleLbl="alignNode1" presStyleIdx="0" presStyleCnt="3">
        <dgm:presLayoutVars>
          <dgm:chMax val="3"/>
          <dgm:chPref val="3"/>
          <dgm:bulletEnabled val="1"/>
        </dgm:presLayoutVars>
      </dgm:prSet>
      <dgm:spPr/>
    </dgm:pt>
    <dgm:pt modelId="{2317C236-EE02-4D8F-AD9A-9C5AE401B24C}" type="pres">
      <dgm:prSet presAssocID="{49A8800B-6D24-4562-B745-B56860BF510B}" presName="Accent" presStyleLbl="parChTrans1D1" presStyleIdx="0" presStyleCnt="3"/>
      <dgm:spPr/>
    </dgm:pt>
    <dgm:pt modelId="{9CA4AE96-108D-4DB1-AEA9-C9AC71C3EA6F}" type="pres">
      <dgm:prSet presAssocID="{49A8800B-6D24-4562-B745-B56860BF510B}" presName="Child" presStyleLbl="revTx" presStyleIdx="1" presStyleCnt="6">
        <dgm:presLayoutVars>
          <dgm:chMax val="0"/>
          <dgm:chPref val="0"/>
          <dgm:bulletEnabled val="1"/>
        </dgm:presLayoutVars>
      </dgm:prSet>
      <dgm:spPr/>
    </dgm:pt>
    <dgm:pt modelId="{D3E609CA-BED1-4415-A5D4-FDEE9CFCD642}" type="pres">
      <dgm:prSet presAssocID="{AAC6BC98-3FA4-4FA1-90DD-FD12A553B62D}" presName="sibTrans" presStyleCnt="0"/>
      <dgm:spPr/>
    </dgm:pt>
    <dgm:pt modelId="{71029E96-8E0F-4084-A405-0B50D1515379}" type="pres">
      <dgm:prSet presAssocID="{07181882-AD7E-41E1-9246-8FEEE2BA68C7}" presName="composite" presStyleCnt="0"/>
      <dgm:spPr/>
    </dgm:pt>
    <dgm:pt modelId="{108D81A9-92D4-4079-ACA8-5472D0895732}" type="pres">
      <dgm:prSet presAssocID="{07181882-AD7E-41E1-9246-8FEEE2BA68C7}" presName="FirstChild" presStyleLbl="revTx" presStyleIdx="2" presStyleCnt="6">
        <dgm:presLayoutVars>
          <dgm:chMax val="0"/>
          <dgm:chPref val="0"/>
          <dgm:bulletEnabled val="1"/>
        </dgm:presLayoutVars>
      </dgm:prSet>
      <dgm:spPr/>
    </dgm:pt>
    <dgm:pt modelId="{90C1AE85-FCEA-4D35-A77F-D8D401C98A2E}" type="pres">
      <dgm:prSet presAssocID="{07181882-AD7E-41E1-9246-8FEEE2BA68C7}" presName="Parent" presStyleLbl="alignNode1" presStyleIdx="1" presStyleCnt="3">
        <dgm:presLayoutVars>
          <dgm:chMax val="3"/>
          <dgm:chPref val="3"/>
          <dgm:bulletEnabled val="1"/>
        </dgm:presLayoutVars>
      </dgm:prSet>
      <dgm:spPr/>
    </dgm:pt>
    <dgm:pt modelId="{6FE41CA9-0489-437B-9B53-F8E137105A3B}" type="pres">
      <dgm:prSet presAssocID="{07181882-AD7E-41E1-9246-8FEEE2BA68C7}" presName="Accent" presStyleLbl="parChTrans1D1" presStyleIdx="1" presStyleCnt="3"/>
      <dgm:spPr/>
    </dgm:pt>
    <dgm:pt modelId="{43A4064B-EF5B-4AAD-BF91-2726C3E74BFF}" type="pres">
      <dgm:prSet presAssocID="{07181882-AD7E-41E1-9246-8FEEE2BA68C7}" presName="Child" presStyleLbl="revTx" presStyleIdx="3" presStyleCnt="6">
        <dgm:presLayoutVars>
          <dgm:chMax val="0"/>
          <dgm:chPref val="0"/>
          <dgm:bulletEnabled val="1"/>
        </dgm:presLayoutVars>
      </dgm:prSet>
      <dgm:spPr/>
    </dgm:pt>
    <dgm:pt modelId="{15E94805-09AB-4BDF-A5D1-1A5F2D3C31AE}" type="pres">
      <dgm:prSet presAssocID="{A0613C0F-1528-46F8-9410-43F8605AC398}" presName="sibTrans" presStyleCnt="0"/>
      <dgm:spPr/>
    </dgm:pt>
    <dgm:pt modelId="{341A2EEC-1264-42D7-9283-62223E8A06EC}" type="pres">
      <dgm:prSet presAssocID="{E0C33252-2B99-4A9C-AE5E-A43DEDBB99B6}" presName="composite" presStyleCnt="0"/>
      <dgm:spPr/>
    </dgm:pt>
    <dgm:pt modelId="{E6AD3AC9-77E7-4724-8D05-7B0174E75CA0}" type="pres">
      <dgm:prSet presAssocID="{E0C33252-2B99-4A9C-AE5E-A43DEDBB99B6}" presName="FirstChild" presStyleLbl="revTx" presStyleIdx="4" presStyleCnt="6">
        <dgm:presLayoutVars>
          <dgm:chMax val="0"/>
          <dgm:chPref val="0"/>
          <dgm:bulletEnabled val="1"/>
        </dgm:presLayoutVars>
      </dgm:prSet>
      <dgm:spPr/>
    </dgm:pt>
    <dgm:pt modelId="{0A9F4042-ED2A-403F-979A-ED0B78A42152}" type="pres">
      <dgm:prSet presAssocID="{E0C33252-2B99-4A9C-AE5E-A43DEDBB99B6}" presName="Parent" presStyleLbl="alignNode1" presStyleIdx="2" presStyleCnt="3">
        <dgm:presLayoutVars>
          <dgm:chMax val="3"/>
          <dgm:chPref val="3"/>
          <dgm:bulletEnabled val="1"/>
        </dgm:presLayoutVars>
      </dgm:prSet>
      <dgm:spPr/>
    </dgm:pt>
    <dgm:pt modelId="{7476EF4F-959A-4B49-BD1D-50213686E47C}" type="pres">
      <dgm:prSet presAssocID="{E0C33252-2B99-4A9C-AE5E-A43DEDBB99B6}" presName="Accent" presStyleLbl="parChTrans1D1" presStyleIdx="2" presStyleCnt="3"/>
      <dgm:spPr/>
    </dgm:pt>
    <dgm:pt modelId="{D5665EF1-71DB-4B6F-8C5A-C8D818EFBE5D}" type="pres">
      <dgm:prSet presAssocID="{E0C33252-2B99-4A9C-AE5E-A43DEDBB99B6}" presName="Child" presStyleLbl="revTx" presStyleIdx="5" presStyleCnt="6">
        <dgm:presLayoutVars>
          <dgm:chMax val="0"/>
          <dgm:chPref val="0"/>
          <dgm:bulletEnabled val="1"/>
        </dgm:presLayoutVars>
      </dgm:prSet>
      <dgm:spPr/>
    </dgm:pt>
  </dgm:ptLst>
  <dgm:cxnLst>
    <dgm:cxn modelId="{85F7FF01-CA8E-49E6-B7C4-A7092CDED81F}" type="presOf" srcId="{93A94A44-294D-4DA3-AAC6-980008589CFD}" destId="{D5665EF1-71DB-4B6F-8C5A-C8D818EFBE5D}" srcOrd="0" destOrd="0" presId="urn:microsoft.com/office/officeart/2011/layout/TabList"/>
    <dgm:cxn modelId="{2B00F203-AE70-415E-A455-E7B5DB6EC6BC}" type="presOf" srcId="{6474B8F5-B534-4218-980B-A7F084894A9E}" destId="{9CA4AE96-108D-4DB1-AEA9-C9AC71C3EA6F}" srcOrd="0" destOrd="0" presId="urn:microsoft.com/office/officeart/2011/layout/TabList"/>
    <dgm:cxn modelId="{5CB7BB06-649B-4F4B-8205-46FC2896840F}" type="presOf" srcId="{E0C33252-2B99-4A9C-AE5E-A43DEDBB99B6}" destId="{0A9F4042-ED2A-403F-979A-ED0B78A42152}" srcOrd="0" destOrd="0" presId="urn:microsoft.com/office/officeart/2011/layout/TabList"/>
    <dgm:cxn modelId="{D177801C-02B3-481C-9483-0A050448CF23}" srcId="{E0C33252-2B99-4A9C-AE5E-A43DEDBB99B6}" destId="{93A94A44-294D-4DA3-AAC6-980008589CFD}" srcOrd="1" destOrd="0" parTransId="{F6186DCD-7C9D-4E80-BBB8-00BBBF8EB881}" sibTransId="{9E6D81CC-F1E6-4B71-89C1-82A3C1B4EB15}"/>
    <dgm:cxn modelId="{BE03DF22-7A29-4EBD-BB22-14C418279B27}" type="presOf" srcId="{07181882-AD7E-41E1-9246-8FEEE2BA68C7}" destId="{90C1AE85-FCEA-4D35-A77F-D8D401C98A2E}" srcOrd="0" destOrd="0" presId="urn:microsoft.com/office/officeart/2011/layout/TabList"/>
    <dgm:cxn modelId="{D5F6833A-929C-4A11-BD3A-35B6D63305A0}" type="presOf" srcId="{49A8800B-6D24-4562-B745-B56860BF510B}" destId="{A7E8BF37-3697-44D6-AAC2-6285F5CF5343}" srcOrd="0" destOrd="0" presId="urn:microsoft.com/office/officeart/2011/layout/TabList"/>
    <dgm:cxn modelId="{4046EC45-F185-4C2C-ABF4-C9AB76A4C314}" srcId="{07181882-AD7E-41E1-9246-8FEEE2BA68C7}" destId="{BEF636CD-CF14-47EB-BA3B-05A9C1043EFF}" srcOrd="0" destOrd="0" parTransId="{CC903FE4-FDE8-40C7-A1C8-B315549B958D}" sibTransId="{DF181A31-3391-4C24-9C28-2DC1D1985EBC}"/>
    <dgm:cxn modelId="{2624734E-6302-44DD-B64C-61165E9481F8}" type="presOf" srcId="{DA424039-FAD1-402A-BA14-A1BE03AEF2CB}" destId="{43A4064B-EF5B-4AAD-BF91-2726C3E74BFF}" srcOrd="0" destOrd="0" presId="urn:microsoft.com/office/officeart/2011/layout/TabList"/>
    <dgm:cxn modelId="{15E6246F-528A-4CC7-B17E-C7BFAE393FF2}" type="presOf" srcId="{BEF636CD-CF14-47EB-BA3B-05A9C1043EFF}" destId="{108D81A9-92D4-4079-ACA8-5472D0895732}" srcOrd="0" destOrd="0" presId="urn:microsoft.com/office/officeart/2011/layout/TabList"/>
    <dgm:cxn modelId="{43E3BA80-B9B3-4FC9-8A3B-353F41ADC51F}" srcId="{49A8800B-6D24-4562-B745-B56860BF510B}" destId="{935FE89D-2693-4AA5-9388-EF466BF4C693}" srcOrd="0" destOrd="0" parTransId="{71493898-A6CE-444A-A862-029AA54AFE0F}" sibTransId="{218112FF-EBC2-4A8E-BE84-48E77955E49F}"/>
    <dgm:cxn modelId="{AB00DB84-285C-4DB1-BC1F-496C0E10783C}" srcId="{07181882-AD7E-41E1-9246-8FEEE2BA68C7}" destId="{DA424039-FAD1-402A-BA14-A1BE03AEF2CB}" srcOrd="1" destOrd="0" parTransId="{F8B57781-84FC-465B-B2AC-349C4707D35F}" sibTransId="{4D7A84F7-9638-4470-A1D9-0248A46AB8E3}"/>
    <dgm:cxn modelId="{4ADB4F9B-6A75-4D42-8E1E-2450A89B6E6F}" type="presOf" srcId="{935FE89D-2693-4AA5-9388-EF466BF4C693}" destId="{03147FBA-102F-46A5-8F54-9650100ACAF4}" srcOrd="0" destOrd="0" presId="urn:microsoft.com/office/officeart/2011/layout/TabList"/>
    <dgm:cxn modelId="{60E1589E-A855-4671-89A2-97A24DE387E4}" srcId="{39DC6A37-8C7F-46F5-ABA3-5863063D77A9}" destId="{E0C33252-2B99-4A9C-AE5E-A43DEDBB99B6}" srcOrd="2" destOrd="0" parTransId="{365370AC-511F-47F2-8E58-8B536424B5C7}" sibTransId="{44E74784-8DF0-47C2-BAAC-B33128578DE2}"/>
    <dgm:cxn modelId="{22BC58A2-4814-4B54-A6C8-AC7BD1773E6C}" srcId="{39DC6A37-8C7F-46F5-ABA3-5863063D77A9}" destId="{07181882-AD7E-41E1-9246-8FEEE2BA68C7}" srcOrd="1" destOrd="0" parTransId="{98F7328A-39B2-49C9-A0AE-AA649147ACD0}" sibTransId="{A0613C0F-1528-46F8-9410-43F8605AC398}"/>
    <dgm:cxn modelId="{678A56A4-4A6A-4EEB-9E86-FCDF2BD40BC9}" srcId="{39DC6A37-8C7F-46F5-ABA3-5863063D77A9}" destId="{49A8800B-6D24-4562-B745-B56860BF510B}" srcOrd="0" destOrd="0" parTransId="{458D4280-7766-4092-923B-36F3B395A409}" sibTransId="{AAC6BC98-3FA4-4FA1-90DD-FD12A553B62D}"/>
    <dgm:cxn modelId="{65178FDE-A628-4A9A-943B-86424C898E5C}" srcId="{E0C33252-2B99-4A9C-AE5E-A43DEDBB99B6}" destId="{B4C37ECE-2EBA-4A82-AD9B-D52073F56FBE}" srcOrd="0" destOrd="0" parTransId="{319435A1-A372-42E1-BE3F-ED61E172D220}" sibTransId="{DB0790AD-E172-4BC9-A075-23F1839B7431}"/>
    <dgm:cxn modelId="{01AD06EB-C3F1-4AC0-968A-846B53880EFA}" type="presOf" srcId="{39DC6A37-8C7F-46F5-ABA3-5863063D77A9}" destId="{D94C7201-0C86-4187-8770-3E7C37BF808E}" srcOrd="0" destOrd="0" presId="urn:microsoft.com/office/officeart/2011/layout/TabList"/>
    <dgm:cxn modelId="{157181EE-ECBC-44AD-8676-55459D5A3460}" type="presOf" srcId="{B4C37ECE-2EBA-4A82-AD9B-D52073F56FBE}" destId="{E6AD3AC9-77E7-4724-8D05-7B0174E75CA0}" srcOrd="0" destOrd="0" presId="urn:microsoft.com/office/officeart/2011/layout/TabList"/>
    <dgm:cxn modelId="{BF9D43F3-E5CF-449F-8DB7-BA593F9909A1}" srcId="{49A8800B-6D24-4562-B745-B56860BF510B}" destId="{6474B8F5-B534-4218-980B-A7F084894A9E}" srcOrd="1" destOrd="0" parTransId="{234F23F2-95F9-4D23-B617-FE6F1A33EDD4}" sibTransId="{E7120257-F191-4B14-AFF8-2A6FBE8E1113}"/>
    <dgm:cxn modelId="{56915D5E-8BDB-429B-B309-6F5FA1D59DCE}" type="presParOf" srcId="{D94C7201-0C86-4187-8770-3E7C37BF808E}" destId="{A1A00A1A-491F-4099-9C7A-0CBDA606C0C0}" srcOrd="0" destOrd="0" presId="urn:microsoft.com/office/officeart/2011/layout/TabList"/>
    <dgm:cxn modelId="{1FF60315-A899-4B27-BC60-124B3766C335}" type="presParOf" srcId="{A1A00A1A-491F-4099-9C7A-0CBDA606C0C0}" destId="{03147FBA-102F-46A5-8F54-9650100ACAF4}" srcOrd="0" destOrd="0" presId="urn:microsoft.com/office/officeart/2011/layout/TabList"/>
    <dgm:cxn modelId="{A99E92FF-6323-410A-8D6E-304502CA7918}" type="presParOf" srcId="{A1A00A1A-491F-4099-9C7A-0CBDA606C0C0}" destId="{A7E8BF37-3697-44D6-AAC2-6285F5CF5343}" srcOrd="1" destOrd="0" presId="urn:microsoft.com/office/officeart/2011/layout/TabList"/>
    <dgm:cxn modelId="{948526DA-454A-4E34-B849-174FDE9AE790}" type="presParOf" srcId="{A1A00A1A-491F-4099-9C7A-0CBDA606C0C0}" destId="{2317C236-EE02-4D8F-AD9A-9C5AE401B24C}" srcOrd="2" destOrd="0" presId="urn:microsoft.com/office/officeart/2011/layout/TabList"/>
    <dgm:cxn modelId="{7A5121FD-C75A-473B-BB81-4658A9821878}" type="presParOf" srcId="{D94C7201-0C86-4187-8770-3E7C37BF808E}" destId="{9CA4AE96-108D-4DB1-AEA9-C9AC71C3EA6F}" srcOrd="1" destOrd="0" presId="urn:microsoft.com/office/officeart/2011/layout/TabList"/>
    <dgm:cxn modelId="{72E2FD23-0EA4-46CE-BE02-E9C485784BDC}" type="presParOf" srcId="{D94C7201-0C86-4187-8770-3E7C37BF808E}" destId="{D3E609CA-BED1-4415-A5D4-FDEE9CFCD642}" srcOrd="2" destOrd="0" presId="urn:microsoft.com/office/officeart/2011/layout/TabList"/>
    <dgm:cxn modelId="{2913C13C-4081-437A-8252-FDDD306C40E9}" type="presParOf" srcId="{D94C7201-0C86-4187-8770-3E7C37BF808E}" destId="{71029E96-8E0F-4084-A405-0B50D1515379}" srcOrd="3" destOrd="0" presId="urn:microsoft.com/office/officeart/2011/layout/TabList"/>
    <dgm:cxn modelId="{65D729FB-2952-44BE-8BD6-FC6CA4754025}" type="presParOf" srcId="{71029E96-8E0F-4084-A405-0B50D1515379}" destId="{108D81A9-92D4-4079-ACA8-5472D0895732}" srcOrd="0" destOrd="0" presId="urn:microsoft.com/office/officeart/2011/layout/TabList"/>
    <dgm:cxn modelId="{D7B3D369-9B95-4F04-B16E-3B28C4137913}" type="presParOf" srcId="{71029E96-8E0F-4084-A405-0B50D1515379}" destId="{90C1AE85-FCEA-4D35-A77F-D8D401C98A2E}" srcOrd="1" destOrd="0" presId="urn:microsoft.com/office/officeart/2011/layout/TabList"/>
    <dgm:cxn modelId="{19604A89-3FB6-4652-9934-1940A2C9A524}" type="presParOf" srcId="{71029E96-8E0F-4084-A405-0B50D1515379}" destId="{6FE41CA9-0489-437B-9B53-F8E137105A3B}" srcOrd="2" destOrd="0" presId="urn:microsoft.com/office/officeart/2011/layout/TabList"/>
    <dgm:cxn modelId="{ADE24057-A1D7-4DD3-9D55-FD4FE1F78DB9}" type="presParOf" srcId="{D94C7201-0C86-4187-8770-3E7C37BF808E}" destId="{43A4064B-EF5B-4AAD-BF91-2726C3E74BFF}" srcOrd="4" destOrd="0" presId="urn:microsoft.com/office/officeart/2011/layout/TabList"/>
    <dgm:cxn modelId="{3C40F3CD-50EE-40DB-A3D2-E7FFC5601EAF}" type="presParOf" srcId="{D94C7201-0C86-4187-8770-3E7C37BF808E}" destId="{15E94805-09AB-4BDF-A5D1-1A5F2D3C31AE}" srcOrd="5" destOrd="0" presId="urn:microsoft.com/office/officeart/2011/layout/TabList"/>
    <dgm:cxn modelId="{AF550BDD-4D0C-40D8-AA4D-8DA08A5C228B}" type="presParOf" srcId="{D94C7201-0C86-4187-8770-3E7C37BF808E}" destId="{341A2EEC-1264-42D7-9283-62223E8A06EC}" srcOrd="6" destOrd="0" presId="urn:microsoft.com/office/officeart/2011/layout/TabList"/>
    <dgm:cxn modelId="{5D695F8D-B5E2-4468-8BD5-C5E35E0B744D}" type="presParOf" srcId="{341A2EEC-1264-42D7-9283-62223E8A06EC}" destId="{E6AD3AC9-77E7-4724-8D05-7B0174E75CA0}" srcOrd="0" destOrd="0" presId="urn:microsoft.com/office/officeart/2011/layout/TabList"/>
    <dgm:cxn modelId="{EFA075A1-5E60-43FA-A449-01F40046089A}" type="presParOf" srcId="{341A2EEC-1264-42D7-9283-62223E8A06EC}" destId="{0A9F4042-ED2A-403F-979A-ED0B78A42152}" srcOrd="1" destOrd="0" presId="urn:microsoft.com/office/officeart/2011/layout/TabList"/>
    <dgm:cxn modelId="{BC8E2131-BE90-46B0-821A-754EC4170725}" type="presParOf" srcId="{341A2EEC-1264-42D7-9283-62223E8A06EC}" destId="{7476EF4F-959A-4B49-BD1D-50213686E47C}" srcOrd="2" destOrd="0" presId="urn:microsoft.com/office/officeart/2011/layout/TabList"/>
    <dgm:cxn modelId="{C0035853-044C-4ADC-B3BC-99C42205CFD6}" type="presParOf" srcId="{D94C7201-0C86-4187-8770-3E7C37BF808E}" destId="{D5665EF1-71DB-4B6F-8C5A-C8D818EFBE5D}"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442BF8-9310-45BA-9480-5B0EFE82E4B0}">
      <dsp:nvSpPr>
        <dsp:cNvPr id="0" name=""/>
        <dsp:cNvSpPr/>
      </dsp:nvSpPr>
      <dsp:spPr>
        <a:xfrm>
          <a:off x="0" y="1598577"/>
          <a:ext cx="7819777" cy="2131436"/>
        </a:xfrm>
        <a:prstGeom prst="notchedRightArrow">
          <a:avLst/>
        </a:prstGeom>
        <a:solidFill>
          <a:schemeClr val="accent1">
            <a:tint val="40000"/>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tint val="40000"/>
              <a:hueOff val="0"/>
              <a:satOff val="0"/>
              <a:lumOff val="0"/>
              <a:alphaOff val="0"/>
              <a:shade val="35000"/>
              <a:satMod val="130000"/>
            </a:schemeClr>
          </a:contourClr>
        </a:sp3d>
      </dsp:spPr>
      <dsp:style>
        <a:lnRef idx="0">
          <a:scrgbClr r="0" g="0" b="0"/>
        </a:lnRef>
        <a:fillRef idx="1">
          <a:scrgbClr r="0" g="0" b="0"/>
        </a:fillRef>
        <a:effectRef idx="2">
          <a:scrgbClr r="0" g="0" b="0"/>
        </a:effectRef>
        <a:fontRef idx="minor"/>
      </dsp:style>
    </dsp:sp>
    <dsp:sp modelId="{7EAD6E3E-E83A-4E47-B4CB-E0D4C09A9D36}">
      <dsp:nvSpPr>
        <dsp:cNvPr id="0" name=""/>
        <dsp:cNvSpPr/>
      </dsp:nvSpPr>
      <dsp:spPr>
        <a:xfrm>
          <a:off x="386" y="0"/>
          <a:ext cx="1663229" cy="2131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l" defTabSz="889000">
            <a:lnSpc>
              <a:spcPct val="90000"/>
            </a:lnSpc>
            <a:spcBef>
              <a:spcPct val="0"/>
            </a:spcBef>
            <a:spcAft>
              <a:spcPct val="35000"/>
            </a:spcAft>
            <a:buNone/>
          </a:pPr>
          <a:r>
            <a:rPr lang="en-US" sz="2000" kern="1200" dirty="0"/>
            <a:t>Stochastic realization of </a:t>
          </a:r>
          <a:r>
            <a:rPr lang="en-US" sz="2000" b="0" kern="1200" cap="none" spc="0" dirty="0">
              <a:ln w="0"/>
              <a:solidFill>
                <a:schemeClr val="accent1"/>
              </a:solidFill>
              <a:effectLst>
                <a:outerShdw blurRad="38100" dist="25400" dir="5400000" algn="ctr" rotWithShape="0">
                  <a:srgbClr val="6E747A">
                    <a:alpha val="43000"/>
                  </a:srgbClr>
                </a:outerShdw>
              </a:effectLst>
            </a:rPr>
            <a:t>temporal</a:t>
          </a:r>
          <a:r>
            <a:rPr lang="en-US" sz="2000" kern="1200" dirty="0"/>
            <a:t> behavior of the system </a:t>
          </a:r>
        </a:p>
      </dsp:txBody>
      <dsp:txXfrm>
        <a:off x="386" y="0"/>
        <a:ext cx="1663229" cy="2131436"/>
      </dsp:txXfrm>
    </dsp:sp>
    <dsp:sp modelId="{A213F151-676F-4B1C-8B51-F957DFB443A0}">
      <dsp:nvSpPr>
        <dsp:cNvPr id="0" name=""/>
        <dsp:cNvSpPr/>
      </dsp:nvSpPr>
      <dsp:spPr>
        <a:xfrm>
          <a:off x="565572" y="2397866"/>
          <a:ext cx="532859" cy="532859"/>
        </a:xfrm>
        <a:prstGeom prst="ellipse">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2761FF98-59BF-4EF7-880F-C6B2EE0746A9}">
      <dsp:nvSpPr>
        <dsp:cNvPr id="0" name=""/>
        <dsp:cNvSpPr/>
      </dsp:nvSpPr>
      <dsp:spPr>
        <a:xfrm>
          <a:off x="1746778" y="3197155"/>
          <a:ext cx="1797851" cy="2131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r>
            <a:rPr lang="en-US" sz="2000" kern="1200" dirty="0"/>
            <a:t>Calculating the probabilistic outcome of each </a:t>
          </a:r>
          <a:r>
            <a:rPr lang="en-US" sz="2000" b="0" kern="1200" cap="none" spc="0" dirty="0">
              <a:ln w="0"/>
              <a:solidFill>
                <a:schemeClr val="accent1"/>
              </a:solidFill>
              <a:effectLst>
                <a:outerShdw blurRad="38100" dist="25400" dir="5400000" algn="ctr" rotWithShape="0">
                  <a:srgbClr val="6E747A">
                    <a:alpha val="43000"/>
                  </a:srgbClr>
                </a:outerShdw>
              </a:effectLst>
            </a:rPr>
            <a:t>discrete</a:t>
          </a:r>
          <a:r>
            <a:rPr lang="en-US" sz="2000" kern="1200" dirty="0"/>
            <a:t> chemical event  </a:t>
          </a:r>
        </a:p>
      </dsp:txBody>
      <dsp:txXfrm>
        <a:off x="1746778" y="3197155"/>
        <a:ext cx="1797851" cy="2131436"/>
      </dsp:txXfrm>
    </dsp:sp>
    <dsp:sp modelId="{C2907AF5-1BC7-4EBF-B108-20BB93DDF773}">
      <dsp:nvSpPr>
        <dsp:cNvPr id="0" name=""/>
        <dsp:cNvSpPr/>
      </dsp:nvSpPr>
      <dsp:spPr>
        <a:xfrm>
          <a:off x="2379274" y="2397866"/>
          <a:ext cx="532859" cy="532859"/>
        </a:xfrm>
        <a:prstGeom prst="ellipse">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0F4339DD-161A-4344-A857-BA368D51D1E1}">
      <dsp:nvSpPr>
        <dsp:cNvPr id="0" name=""/>
        <dsp:cNvSpPr/>
      </dsp:nvSpPr>
      <dsp:spPr>
        <a:xfrm>
          <a:off x="3627791" y="0"/>
          <a:ext cx="1663229" cy="2131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marL="0" lvl="0" indent="0" algn="l" defTabSz="889000">
            <a:lnSpc>
              <a:spcPct val="90000"/>
            </a:lnSpc>
            <a:spcBef>
              <a:spcPct val="0"/>
            </a:spcBef>
            <a:spcAft>
              <a:spcPct val="35000"/>
            </a:spcAft>
            <a:buNone/>
          </a:pPr>
          <a:r>
            <a:rPr lang="en-US" sz="2000" kern="1200" dirty="0"/>
            <a:t>Resulting changes in the number of each molecular species </a:t>
          </a:r>
        </a:p>
      </dsp:txBody>
      <dsp:txXfrm>
        <a:off x="3627791" y="0"/>
        <a:ext cx="1663229" cy="2131436"/>
      </dsp:txXfrm>
    </dsp:sp>
    <dsp:sp modelId="{36387BE5-7338-47EB-91EC-9907C223AAA4}">
      <dsp:nvSpPr>
        <dsp:cNvPr id="0" name=""/>
        <dsp:cNvSpPr/>
      </dsp:nvSpPr>
      <dsp:spPr>
        <a:xfrm>
          <a:off x="4192976" y="2397866"/>
          <a:ext cx="532859" cy="532859"/>
        </a:xfrm>
        <a:prstGeom prst="ellipse">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 modelId="{BBB01E32-40BD-4757-BA24-C71405840631}">
      <dsp:nvSpPr>
        <dsp:cNvPr id="0" name=""/>
        <dsp:cNvSpPr/>
      </dsp:nvSpPr>
      <dsp:spPr>
        <a:xfrm>
          <a:off x="5374182" y="3197155"/>
          <a:ext cx="1663229" cy="21314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t" anchorCtr="0">
          <a:noAutofit/>
        </a:bodyPr>
        <a:lstStyle/>
        <a:p>
          <a:pPr marL="0" lvl="0" indent="0" algn="l" defTabSz="889000">
            <a:lnSpc>
              <a:spcPct val="90000"/>
            </a:lnSpc>
            <a:spcBef>
              <a:spcPct val="0"/>
            </a:spcBef>
            <a:spcAft>
              <a:spcPct val="35000"/>
            </a:spcAft>
            <a:buNone/>
          </a:pPr>
          <a:r>
            <a:rPr lang="en-US" sz="2000" kern="1200" dirty="0"/>
            <a:t>Based on the application of CME (chemical master equation) </a:t>
          </a:r>
        </a:p>
      </dsp:txBody>
      <dsp:txXfrm>
        <a:off x="5374182" y="3197155"/>
        <a:ext cx="1663229" cy="2131436"/>
      </dsp:txXfrm>
    </dsp:sp>
    <dsp:sp modelId="{17EFE752-901D-451E-AED5-28EB5E350065}">
      <dsp:nvSpPr>
        <dsp:cNvPr id="0" name=""/>
        <dsp:cNvSpPr/>
      </dsp:nvSpPr>
      <dsp:spPr>
        <a:xfrm>
          <a:off x="5939368" y="2397866"/>
          <a:ext cx="532859" cy="532859"/>
        </a:xfrm>
        <a:prstGeom prst="ellipse">
          <a:avLst/>
        </a:prstGeom>
        <a:solidFill>
          <a:schemeClr val="accent1">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5029F5-B8F0-4869-BEE6-B0A347EB3D0E}">
      <dsp:nvSpPr>
        <dsp:cNvPr id="0" name=""/>
        <dsp:cNvSpPr/>
      </dsp:nvSpPr>
      <dsp:spPr>
        <a:xfrm>
          <a:off x="-5698146" y="-872376"/>
          <a:ext cx="6785311" cy="6785311"/>
        </a:xfrm>
        <a:prstGeom prst="blockArc">
          <a:avLst>
            <a:gd name="adj1" fmla="val 18900000"/>
            <a:gd name="adj2" fmla="val 2700000"/>
            <a:gd name="adj3" fmla="val 318"/>
          </a:avLst>
        </a:prstGeom>
        <a:noFill/>
        <a:ln w="9525" cap="flat" cmpd="sng" algn="ctr">
          <a:solidFill>
            <a:schemeClr val="accent1">
              <a:tint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D986F7-467F-4FEF-9BA3-243630BB9A2F}">
      <dsp:nvSpPr>
        <dsp:cNvPr id="0" name=""/>
        <dsp:cNvSpPr/>
      </dsp:nvSpPr>
      <dsp:spPr>
        <a:xfrm>
          <a:off x="699629" y="504055"/>
          <a:ext cx="6312649" cy="1008111"/>
        </a:xfrm>
        <a:prstGeom prst="rect">
          <a:avLst/>
        </a:prstGeom>
        <a:solidFill>
          <a:schemeClr val="accent1">
            <a:alpha val="90000"/>
            <a:hueOff val="0"/>
            <a:satOff val="0"/>
            <a:lumOff val="0"/>
            <a:alphaOff val="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alpha val="90000"/>
              <a:hueOff val="0"/>
              <a:satOff val="0"/>
              <a:lumOff val="0"/>
              <a:alphaOff val="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00189"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dirty="0"/>
            <a:t>Realistic Modelling | Central Challenge	</a:t>
          </a:r>
        </a:p>
      </dsp:txBody>
      <dsp:txXfrm>
        <a:off x="699629" y="504055"/>
        <a:ext cx="6312649" cy="1008111"/>
      </dsp:txXfrm>
    </dsp:sp>
    <dsp:sp modelId="{244AC05F-EAFB-45F8-900C-1A74A67C89CF}">
      <dsp:nvSpPr>
        <dsp:cNvPr id="0" name=""/>
        <dsp:cNvSpPr/>
      </dsp:nvSpPr>
      <dsp:spPr>
        <a:xfrm>
          <a:off x="69559" y="378041"/>
          <a:ext cx="1260139" cy="1260139"/>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61969F9-C28D-49BC-A8FF-EA823E986ADF}">
      <dsp:nvSpPr>
        <dsp:cNvPr id="0" name=""/>
        <dsp:cNvSpPr/>
      </dsp:nvSpPr>
      <dsp:spPr>
        <a:xfrm>
          <a:off x="1066078" y="2016223"/>
          <a:ext cx="5946201" cy="1008111"/>
        </a:xfrm>
        <a:prstGeom prst="rect">
          <a:avLst/>
        </a:prstGeom>
        <a:solidFill>
          <a:schemeClr val="accent1">
            <a:alpha val="90000"/>
            <a:hueOff val="0"/>
            <a:satOff val="0"/>
            <a:lumOff val="0"/>
            <a:alphaOff val="-2000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alpha val="90000"/>
              <a:hueOff val="0"/>
              <a:satOff val="0"/>
              <a:lumOff val="0"/>
              <a:alphaOff val="-2000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00189" tIns="76200" rIns="76200" bIns="76200" numCol="1" spcCol="1270" anchor="ctr" anchorCtr="0">
          <a:noAutofit/>
        </a:bodyPr>
        <a:lstStyle/>
        <a:p>
          <a:pPr marL="0" lvl="0" indent="0" algn="l" defTabSz="1333500">
            <a:lnSpc>
              <a:spcPct val="90000"/>
            </a:lnSpc>
            <a:spcBef>
              <a:spcPct val="0"/>
            </a:spcBef>
            <a:spcAft>
              <a:spcPct val="35000"/>
            </a:spcAft>
            <a:buNone/>
          </a:pPr>
          <a:r>
            <a:rPr lang="en-GB" altLang="en-US" sz="3000" kern="1200" dirty="0"/>
            <a:t>Complicated network mechanism </a:t>
          </a:r>
          <a:endParaRPr lang="en-US" sz="3000" kern="1200" dirty="0"/>
        </a:p>
      </dsp:txBody>
      <dsp:txXfrm>
        <a:off x="1066078" y="2016223"/>
        <a:ext cx="5946201" cy="1008111"/>
      </dsp:txXfrm>
    </dsp:sp>
    <dsp:sp modelId="{2CE7B4A2-8A09-4ED2-B333-9F2FAD24C523}">
      <dsp:nvSpPr>
        <dsp:cNvPr id="0" name=""/>
        <dsp:cNvSpPr/>
      </dsp:nvSpPr>
      <dsp:spPr>
        <a:xfrm>
          <a:off x="436008" y="1890209"/>
          <a:ext cx="1260139" cy="1260139"/>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20000"/>
            </a:schemeClr>
          </a:solidFill>
          <a:prstDash val="solid"/>
        </a:ln>
        <a:effectLst/>
      </dsp:spPr>
      <dsp:style>
        <a:lnRef idx="1">
          <a:scrgbClr r="0" g="0" b="0"/>
        </a:lnRef>
        <a:fillRef idx="1">
          <a:scrgbClr r="0" g="0" b="0"/>
        </a:fillRef>
        <a:effectRef idx="0">
          <a:scrgbClr r="0" g="0" b="0"/>
        </a:effectRef>
        <a:fontRef idx="minor"/>
      </dsp:style>
    </dsp:sp>
    <dsp:sp modelId="{57A23CBF-41A9-408C-9012-3967B58754EF}">
      <dsp:nvSpPr>
        <dsp:cNvPr id="0" name=""/>
        <dsp:cNvSpPr/>
      </dsp:nvSpPr>
      <dsp:spPr>
        <a:xfrm>
          <a:off x="699629" y="3528391"/>
          <a:ext cx="6312649" cy="1008111"/>
        </a:xfrm>
        <a:prstGeom prst="rect">
          <a:avLst/>
        </a:prstGeom>
        <a:solidFill>
          <a:schemeClr val="accent1">
            <a:alpha val="90000"/>
            <a:hueOff val="0"/>
            <a:satOff val="0"/>
            <a:lumOff val="0"/>
            <a:alphaOff val="-40000"/>
          </a:schemeClr>
        </a:solidFill>
        <a:ln>
          <a:noFill/>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alpha val="90000"/>
              <a:hueOff val="0"/>
              <a:satOff val="0"/>
              <a:lumOff val="0"/>
              <a:alphaOff val="-40000"/>
              <a:shade val="35000"/>
              <a:satMod val="130000"/>
            </a:schemeClr>
          </a:contourClr>
        </a:sp3d>
      </dsp:spPr>
      <dsp:style>
        <a:lnRef idx="0">
          <a:scrgbClr r="0" g="0" b="0"/>
        </a:lnRef>
        <a:fillRef idx="3">
          <a:scrgbClr r="0" g="0" b="0"/>
        </a:fillRef>
        <a:effectRef idx="2">
          <a:scrgbClr r="0" g="0" b="0"/>
        </a:effectRef>
        <a:fontRef idx="minor">
          <a:schemeClr val="lt1"/>
        </a:fontRef>
      </dsp:style>
      <dsp:txBody>
        <a:bodyPr spcFirstLastPara="0" vert="horz" wrap="square" lIns="800189" tIns="76200" rIns="76200" bIns="76200" numCol="1" spcCol="1270" anchor="ctr" anchorCtr="0">
          <a:noAutofit/>
        </a:bodyPr>
        <a:lstStyle/>
        <a:p>
          <a:pPr marL="0" lvl="0" indent="0" algn="l" defTabSz="1333500">
            <a:lnSpc>
              <a:spcPct val="90000"/>
            </a:lnSpc>
            <a:spcBef>
              <a:spcPct val="0"/>
            </a:spcBef>
            <a:spcAft>
              <a:spcPct val="35000"/>
            </a:spcAft>
            <a:buNone/>
          </a:pPr>
          <a:r>
            <a:rPr lang="en-GB" altLang="en-US" sz="3000" kern="1200" dirty="0"/>
            <a:t>Dynamic behaviour</a:t>
          </a:r>
          <a:endParaRPr lang="en-US" sz="3000" kern="1200" dirty="0"/>
        </a:p>
      </dsp:txBody>
      <dsp:txXfrm>
        <a:off x="699629" y="3528391"/>
        <a:ext cx="6312649" cy="1008111"/>
      </dsp:txXfrm>
    </dsp:sp>
    <dsp:sp modelId="{A746A670-7644-4D37-A498-721C6A00F2E3}">
      <dsp:nvSpPr>
        <dsp:cNvPr id="0" name=""/>
        <dsp:cNvSpPr/>
      </dsp:nvSpPr>
      <dsp:spPr>
        <a:xfrm>
          <a:off x="69559" y="3402377"/>
          <a:ext cx="1260139" cy="1260139"/>
        </a:xfrm>
        <a:prstGeom prst="ellipse">
          <a:avLst/>
        </a:prstGeom>
        <a:solidFill>
          <a:schemeClr val="lt1">
            <a:hueOff val="0"/>
            <a:satOff val="0"/>
            <a:lumOff val="0"/>
            <a:alphaOff val="0"/>
          </a:schemeClr>
        </a:solidFill>
        <a:ln w="9525" cap="flat" cmpd="sng" algn="ctr">
          <a:solidFill>
            <a:schemeClr val="accent1">
              <a:alpha val="90000"/>
              <a:hueOff val="0"/>
              <a:satOff val="0"/>
              <a:lumOff val="0"/>
              <a:alphaOff val="-4000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8D4EC5-24ED-444D-87B9-349E154AB9D0}">
      <dsp:nvSpPr>
        <dsp:cNvPr id="0" name=""/>
        <dsp:cNvSpPr/>
      </dsp:nvSpPr>
      <dsp:spPr>
        <a:xfrm>
          <a:off x="656277" y="-53439"/>
          <a:ext cx="3029946" cy="3029902"/>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Stochastic Variations</a:t>
          </a:r>
        </a:p>
      </dsp:txBody>
      <dsp:txXfrm>
        <a:off x="1100002" y="390280"/>
        <a:ext cx="2142496" cy="2142464"/>
      </dsp:txXfrm>
    </dsp:sp>
    <dsp:sp modelId="{222AC73D-FCB1-4A74-9516-FB8C688E6AA4}">
      <dsp:nvSpPr>
        <dsp:cNvPr id="0" name=""/>
        <dsp:cNvSpPr/>
      </dsp:nvSpPr>
      <dsp:spPr>
        <a:xfrm>
          <a:off x="2147658" y="1860457"/>
          <a:ext cx="3166263" cy="3243662"/>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Poorly Characterized </a:t>
          </a:r>
        </a:p>
      </dsp:txBody>
      <dsp:txXfrm>
        <a:off x="2611346" y="2335480"/>
        <a:ext cx="2238887" cy="2293616"/>
      </dsp:txXfrm>
    </dsp:sp>
    <dsp:sp modelId="{3F8AFAB9-1709-4CDA-A310-C5E29407D51B}">
      <dsp:nvSpPr>
        <dsp:cNvPr id="0" name=""/>
        <dsp:cNvSpPr/>
      </dsp:nvSpPr>
      <dsp:spPr>
        <a:xfrm>
          <a:off x="3773513" y="-53439"/>
          <a:ext cx="3029946" cy="3029902"/>
        </a:xfrm>
        <a:prstGeom prst="ellipse">
          <a:avLst/>
        </a:prstGeom>
        <a:solidFill>
          <a:schemeClr val="accent1">
            <a:alpha val="5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Varies widely in cells</a:t>
          </a:r>
        </a:p>
      </dsp:txBody>
      <dsp:txXfrm>
        <a:off x="4217238" y="390280"/>
        <a:ext cx="2142496" cy="21424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C3F0F-3B5A-4D21-A050-80E8E486074A}">
      <dsp:nvSpPr>
        <dsp:cNvPr id="0" name=""/>
        <dsp:cNvSpPr/>
      </dsp:nvSpPr>
      <dsp:spPr>
        <a:xfrm>
          <a:off x="2073085" y="233921"/>
          <a:ext cx="4642444" cy="1612259"/>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09DF7A-DD6F-495A-94A1-E6B67AF177C5}">
      <dsp:nvSpPr>
        <dsp:cNvPr id="0" name=""/>
        <dsp:cNvSpPr/>
      </dsp:nvSpPr>
      <dsp:spPr>
        <a:xfrm>
          <a:off x="3951656" y="4181799"/>
          <a:ext cx="899698" cy="575807"/>
        </a:xfrm>
        <a:prstGeom prst="downArrow">
          <a:avLst/>
        </a:prstGeom>
        <a:solidFill>
          <a:schemeClr val="accent1">
            <a:tint val="60000"/>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sp>
    <dsp:sp modelId="{82DD135C-2416-452E-95C6-62CE08F18F0B}">
      <dsp:nvSpPr>
        <dsp:cNvPr id="0" name=""/>
        <dsp:cNvSpPr/>
      </dsp:nvSpPr>
      <dsp:spPr>
        <a:xfrm>
          <a:off x="2242228" y="4642444"/>
          <a:ext cx="4318553" cy="10796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b="1" kern="1200" dirty="0"/>
            <a:t>Eukaryotic Networks</a:t>
          </a:r>
        </a:p>
      </dsp:txBody>
      <dsp:txXfrm>
        <a:off x="2242228" y="4642444"/>
        <a:ext cx="4318553" cy="1079638"/>
      </dsp:txXfrm>
    </dsp:sp>
    <dsp:sp modelId="{FF640AF0-CF9B-46ED-A258-73CD77B29E42}">
      <dsp:nvSpPr>
        <dsp:cNvPr id="0" name=""/>
        <dsp:cNvSpPr/>
      </dsp:nvSpPr>
      <dsp:spPr>
        <a:xfrm>
          <a:off x="3760920" y="1970699"/>
          <a:ext cx="1619457" cy="1619457"/>
        </a:xfrm>
        <a:prstGeom prst="ellipse">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Category</a:t>
          </a:r>
        </a:p>
      </dsp:txBody>
      <dsp:txXfrm>
        <a:off x="3998084" y="2207863"/>
        <a:ext cx="1145129" cy="1145129"/>
      </dsp:txXfrm>
    </dsp:sp>
    <dsp:sp modelId="{E5DAA0DC-5F19-4D2A-A81F-0BA353F39A50}">
      <dsp:nvSpPr>
        <dsp:cNvPr id="0" name=""/>
        <dsp:cNvSpPr/>
      </dsp:nvSpPr>
      <dsp:spPr>
        <a:xfrm>
          <a:off x="2602108" y="755746"/>
          <a:ext cx="1619457" cy="1619457"/>
        </a:xfrm>
        <a:prstGeom prst="ellipse">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Complex Regulons</a:t>
          </a:r>
        </a:p>
      </dsp:txBody>
      <dsp:txXfrm>
        <a:off x="2839272" y="992910"/>
        <a:ext cx="1145129" cy="1145129"/>
      </dsp:txXfrm>
    </dsp:sp>
    <dsp:sp modelId="{8299F3A1-3B52-466C-944B-37D7E8155F1C}">
      <dsp:nvSpPr>
        <dsp:cNvPr id="0" name=""/>
        <dsp:cNvSpPr/>
      </dsp:nvSpPr>
      <dsp:spPr>
        <a:xfrm>
          <a:off x="4257553" y="364197"/>
          <a:ext cx="1619457" cy="1619457"/>
        </a:xfrm>
        <a:prstGeom prst="ellipse">
          <a:avLst/>
        </a:prstGeom>
        <a:solidFill>
          <a:schemeClr val="accent1">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PTM message processing</a:t>
          </a:r>
        </a:p>
      </dsp:txBody>
      <dsp:txXfrm>
        <a:off x="4494717" y="601361"/>
        <a:ext cx="1145129" cy="1145129"/>
      </dsp:txXfrm>
    </dsp:sp>
    <dsp:sp modelId="{929E5B6D-6836-4A33-9190-D35B03874DA2}">
      <dsp:nvSpPr>
        <dsp:cNvPr id="0" name=""/>
        <dsp:cNvSpPr/>
      </dsp:nvSpPr>
      <dsp:spPr>
        <a:xfrm>
          <a:off x="1882349" y="35987"/>
          <a:ext cx="5038312" cy="4030649"/>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76EF4F-959A-4B49-BD1D-50213686E47C}">
      <dsp:nvSpPr>
        <dsp:cNvPr id="0" name=""/>
        <dsp:cNvSpPr/>
      </dsp:nvSpPr>
      <dsp:spPr>
        <a:xfrm>
          <a:off x="0" y="3822678"/>
          <a:ext cx="7269163"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FE41CA9-0489-437B-9B53-F8E137105A3B}">
      <dsp:nvSpPr>
        <dsp:cNvPr id="0" name=""/>
        <dsp:cNvSpPr/>
      </dsp:nvSpPr>
      <dsp:spPr>
        <a:xfrm>
          <a:off x="0" y="2180777"/>
          <a:ext cx="7269163"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317C236-EE02-4D8F-AD9A-9C5AE401B24C}">
      <dsp:nvSpPr>
        <dsp:cNvPr id="0" name=""/>
        <dsp:cNvSpPr/>
      </dsp:nvSpPr>
      <dsp:spPr>
        <a:xfrm>
          <a:off x="0" y="538876"/>
          <a:ext cx="7269163" cy="0"/>
        </a:xfrm>
        <a:prstGeom prst="line">
          <a:avLst/>
        </a:pr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3147FBA-102F-46A5-8F54-9650100ACAF4}">
      <dsp:nvSpPr>
        <dsp:cNvPr id="0" name=""/>
        <dsp:cNvSpPr/>
      </dsp:nvSpPr>
      <dsp:spPr>
        <a:xfrm>
          <a:off x="1889982" y="600"/>
          <a:ext cx="5379180" cy="538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marL="0" lvl="0" indent="0" algn="l" defTabSz="1289050">
            <a:lnSpc>
              <a:spcPct val="90000"/>
            </a:lnSpc>
            <a:spcBef>
              <a:spcPct val="0"/>
            </a:spcBef>
            <a:spcAft>
              <a:spcPct val="35000"/>
            </a:spcAft>
            <a:buNone/>
          </a:pPr>
          <a:endParaRPr lang="en-US" sz="2900" kern="1200" dirty="0"/>
        </a:p>
      </dsp:txBody>
      <dsp:txXfrm>
        <a:off x="1889982" y="600"/>
        <a:ext cx="5379180" cy="538275"/>
      </dsp:txXfrm>
    </dsp:sp>
    <dsp:sp modelId="{A7E8BF37-3697-44D6-AAC2-6285F5CF5343}">
      <dsp:nvSpPr>
        <dsp:cNvPr id="0" name=""/>
        <dsp:cNvSpPr/>
      </dsp:nvSpPr>
      <dsp:spPr>
        <a:xfrm>
          <a:off x="0" y="600"/>
          <a:ext cx="1889982" cy="538275"/>
        </a:xfrm>
        <a:prstGeom prst="round2SameRect">
          <a:avLst>
            <a:gd name="adj1" fmla="val 16670"/>
            <a:gd name="adj2" fmla="val 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1</a:t>
          </a:r>
        </a:p>
      </dsp:txBody>
      <dsp:txXfrm>
        <a:off x="26281" y="26881"/>
        <a:ext cx="1837420" cy="511994"/>
      </dsp:txXfrm>
    </dsp:sp>
    <dsp:sp modelId="{9CA4AE96-108D-4DB1-AEA9-C9AC71C3EA6F}">
      <dsp:nvSpPr>
        <dsp:cNvPr id="0" name=""/>
        <dsp:cNvSpPr/>
      </dsp:nvSpPr>
      <dsp:spPr>
        <a:xfrm>
          <a:off x="0" y="538876"/>
          <a:ext cx="7269163" cy="1076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To recognize Common Circuit Motifs</a:t>
          </a:r>
          <a:r>
            <a:rPr lang="en-US" sz="2300" kern="1200" dirty="0"/>
            <a:t>.</a:t>
          </a:r>
        </a:p>
      </dsp:txBody>
      <dsp:txXfrm>
        <a:off x="0" y="538876"/>
        <a:ext cx="7269163" cy="1076712"/>
      </dsp:txXfrm>
    </dsp:sp>
    <dsp:sp modelId="{108D81A9-92D4-4079-ACA8-5472D0895732}">
      <dsp:nvSpPr>
        <dsp:cNvPr id="0" name=""/>
        <dsp:cNvSpPr/>
      </dsp:nvSpPr>
      <dsp:spPr>
        <a:xfrm>
          <a:off x="1889982" y="1642501"/>
          <a:ext cx="5379180" cy="538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marL="0" lvl="0" indent="0" algn="l" defTabSz="1289050">
            <a:lnSpc>
              <a:spcPct val="90000"/>
            </a:lnSpc>
            <a:spcBef>
              <a:spcPct val="0"/>
            </a:spcBef>
            <a:spcAft>
              <a:spcPct val="35000"/>
            </a:spcAft>
            <a:buNone/>
          </a:pPr>
          <a:endParaRPr lang="en-US" sz="2900" kern="1200" dirty="0"/>
        </a:p>
      </dsp:txBody>
      <dsp:txXfrm>
        <a:off x="1889982" y="1642501"/>
        <a:ext cx="5379180" cy="538275"/>
      </dsp:txXfrm>
    </dsp:sp>
    <dsp:sp modelId="{90C1AE85-FCEA-4D35-A77F-D8D401C98A2E}">
      <dsp:nvSpPr>
        <dsp:cNvPr id="0" name=""/>
        <dsp:cNvSpPr/>
      </dsp:nvSpPr>
      <dsp:spPr>
        <a:xfrm>
          <a:off x="0" y="1642501"/>
          <a:ext cx="1889982" cy="538275"/>
        </a:xfrm>
        <a:prstGeom prst="round2SameRect">
          <a:avLst>
            <a:gd name="adj1" fmla="val 16670"/>
            <a:gd name="adj2" fmla="val 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2</a:t>
          </a:r>
        </a:p>
      </dsp:txBody>
      <dsp:txXfrm>
        <a:off x="26281" y="1668782"/>
        <a:ext cx="1837420" cy="511994"/>
      </dsp:txXfrm>
    </dsp:sp>
    <dsp:sp modelId="{43A4064B-EF5B-4AAD-BF91-2726C3E74BFF}">
      <dsp:nvSpPr>
        <dsp:cNvPr id="0" name=""/>
        <dsp:cNvSpPr/>
      </dsp:nvSpPr>
      <dsp:spPr>
        <a:xfrm>
          <a:off x="0" y="2180777"/>
          <a:ext cx="7269163" cy="1076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To identify function of individual protein in regulatory control mechanisms.</a:t>
          </a:r>
        </a:p>
      </dsp:txBody>
      <dsp:txXfrm>
        <a:off x="0" y="2180777"/>
        <a:ext cx="7269163" cy="1076712"/>
      </dsp:txXfrm>
    </dsp:sp>
    <dsp:sp modelId="{E6AD3AC9-77E7-4724-8D05-7B0174E75CA0}">
      <dsp:nvSpPr>
        <dsp:cNvPr id="0" name=""/>
        <dsp:cNvSpPr/>
      </dsp:nvSpPr>
      <dsp:spPr>
        <a:xfrm>
          <a:off x="1889982" y="3284402"/>
          <a:ext cx="5379180" cy="5382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245" tIns="55245" rIns="55245" bIns="55245" numCol="1" spcCol="1270" anchor="b" anchorCtr="0">
          <a:noAutofit/>
        </a:bodyPr>
        <a:lstStyle/>
        <a:p>
          <a:pPr marL="0" lvl="0" indent="0" algn="l" defTabSz="1289050">
            <a:lnSpc>
              <a:spcPct val="90000"/>
            </a:lnSpc>
            <a:spcBef>
              <a:spcPct val="0"/>
            </a:spcBef>
            <a:spcAft>
              <a:spcPct val="35000"/>
            </a:spcAft>
            <a:buNone/>
          </a:pPr>
          <a:endParaRPr lang="en-US" sz="2900" kern="1200" dirty="0"/>
        </a:p>
      </dsp:txBody>
      <dsp:txXfrm>
        <a:off x="1889982" y="3284402"/>
        <a:ext cx="5379180" cy="538275"/>
      </dsp:txXfrm>
    </dsp:sp>
    <dsp:sp modelId="{0A9F4042-ED2A-403F-979A-ED0B78A42152}">
      <dsp:nvSpPr>
        <dsp:cNvPr id="0" name=""/>
        <dsp:cNvSpPr/>
      </dsp:nvSpPr>
      <dsp:spPr>
        <a:xfrm>
          <a:off x="0" y="3284402"/>
          <a:ext cx="1889982" cy="538275"/>
        </a:xfrm>
        <a:prstGeom prst="round2SameRect">
          <a:avLst>
            <a:gd name="adj1" fmla="val 16670"/>
            <a:gd name="adj2" fmla="val 0"/>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accent1">
              <a:hueOff val="0"/>
              <a:satOff val="0"/>
              <a:lumOff val="0"/>
              <a:alphaOff val="0"/>
              <a:shade val="35000"/>
              <a:satMod val="130000"/>
            </a:schemeClr>
          </a:contourClr>
        </a:sp3d>
      </dsp:spPr>
      <dsp:style>
        <a:lnRef idx="1">
          <a:scrgbClr r="0" g="0" b="0"/>
        </a:lnRef>
        <a:fillRef idx="3">
          <a:scrgbClr r="0" g="0" b="0"/>
        </a:fillRef>
        <a:effectRef idx="2">
          <a:scrgbClr r="0" g="0" b="0"/>
        </a:effectRef>
        <a:fontRef idx="minor">
          <a:schemeClr val="lt1"/>
        </a:fontRef>
      </dsp:style>
      <dsp:txBody>
        <a:bodyPr spcFirstLastPara="0" vert="horz" wrap="square" lIns="55245" tIns="55245" rIns="55245" bIns="55245" numCol="1" spcCol="1270" anchor="ctr" anchorCtr="0">
          <a:noAutofit/>
        </a:bodyPr>
        <a:lstStyle/>
        <a:p>
          <a:pPr marL="0" lvl="0" indent="0" algn="ctr" defTabSz="1289050">
            <a:lnSpc>
              <a:spcPct val="90000"/>
            </a:lnSpc>
            <a:spcBef>
              <a:spcPct val="0"/>
            </a:spcBef>
            <a:spcAft>
              <a:spcPct val="35000"/>
            </a:spcAft>
            <a:buNone/>
          </a:pPr>
          <a:r>
            <a:rPr lang="en-US" sz="2900" kern="1200" dirty="0"/>
            <a:t>3</a:t>
          </a:r>
        </a:p>
      </dsp:txBody>
      <dsp:txXfrm>
        <a:off x="26281" y="3310683"/>
        <a:ext cx="1837420" cy="511994"/>
      </dsp:txXfrm>
    </dsp:sp>
    <dsp:sp modelId="{D5665EF1-71DB-4B6F-8C5A-C8D818EFBE5D}">
      <dsp:nvSpPr>
        <dsp:cNvPr id="0" name=""/>
        <dsp:cNvSpPr/>
      </dsp:nvSpPr>
      <dsp:spPr>
        <a:xfrm>
          <a:off x="0" y="3822678"/>
          <a:ext cx="7269163" cy="10767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To redesign circuit for altered functions</a:t>
          </a:r>
          <a:r>
            <a:rPr lang="en-US" sz="2300" kern="1200" dirty="0"/>
            <a:t>.</a:t>
          </a:r>
        </a:p>
      </dsp:txBody>
      <dsp:txXfrm>
        <a:off x="0" y="3822678"/>
        <a:ext cx="7269163" cy="107671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5.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830E73-2ABE-4147-A256-0C1EFBB8E517}" type="datetimeFigureOut">
              <a:rPr lang="en-US" smtClean="0"/>
              <a:t>7/17/2017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D3C34C-9E65-4E15-BB24-16D2B7E64525}" type="slidenum">
              <a:rPr lang="en-US" smtClean="0"/>
              <a:t>‹#›</a:t>
            </a:fld>
            <a:endParaRPr lang="en-US"/>
          </a:p>
        </p:txBody>
      </p:sp>
    </p:spTree>
    <p:extLst>
      <p:ext uri="{BB962C8B-B14F-4D97-AF65-F5344CB8AC3E}">
        <p14:creationId xmlns:p14="http://schemas.microsoft.com/office/powerpoint/2010/main" val="241027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17366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r>
              <a:rPr lang="en-US" sz="900" dirty="0"/>
              <a:t>Figure 1. </a:t>
            </a:r>
          </a:p>
          <a:p>
            <a:pPr algn="just"/>
            <a:r>
              <a:rPr lang="en-US" sz="900" dirty="0"/>
              <a:t> </a:t>
            </a:r>
          </a:p>
          <a:p>
            <a:pPr algn="just"/>
            <a:r>
              <a:rPr lang="en-US" sz="900" dirty="0"/>
              <a:t>(a) A genetic cascade, the simplest genetic circuit. The increasing concentration of signal protein A from transcripts initiated at promoter P</a:t>
            </a:r>
            <a:r>
              <a:rPr lang="en-US" sz="900" baseline="-25000" dirty="0"/>
              <a:t>A</a:t>
            </a:r>
            <a:r>
              <a:rPr lang="en-US" sz="900" dirty="0"/>
              <a:t>, turns on the downstream promoter P</a:t>
            </a:r>
            <a:r>
              <a:rPr lang="en-US" sz="900" baseline="-25000" dirty="0"/>
              <a:t>B</a:t>
            </a:r>
            <a:r>
              <a:rPr lang="en-US" sz="900" dirty="0"/>
              <a:t>, leading to production of signal Which similarly activates production of signal C. Signal speciﬁcity</a:t>
            </a:r>
            <a:r>
              <a:rPr lang="en-US" sz="900" baseline="0" dirty="0"/>
              <a:t> </a:t>
            </a:r>
            <a:r>
              <a:rPr lang="en-US" sz="900" dirty="0"/>
              <a:t>depends on the addressing created by stereo chemically based binding speciﬁcity of A, B, and C to the corresponding binding sites in the different promoters.  </a:t>
            </a:r>
          </a:p>
          <a:p>
            <a:pPr algn="just"/>
            <a:r>
              <a:rPr lang="en-US" sz="900" dirty="0"/>
              <a:t> </a:t>
            </a:r>
          </a:p>
          <a:p>
            <a:pPr algn="just"/>
            <a:r>
              <a:rPr lang="en-US" sz="900" dirty="0"/>
              <a:t>(b)The resulting succession of concentration peaks for signals A, B, and C. Decay of the protein signals after the promoters are switched off results from proteolytic degradation of the proteins and also in growing cells from continuous dilution of signal concentration as the cell size increases.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650064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algn="just">
              <a:lnSpc>
                <a:spcPct val="100000"/>
              </a:lnSpc>
              <a:spcBef>
                <a:spcPts val="0"/>
              </a:spcBef>
              <a:spcAft>
                <a:spcPts val="800"/>
              </a:spcAft>
            </a:pPr>
            <a:r>
              <a:rPr lang="en-US" sz="1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a:t>
            </a:r>
            <a:r>
              <a:rPr lang="en-US" sz="1000" baseline="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 small sampling of the numerous additional regulatory mechanisms used in cells to control creation, timing, and decay of protein signals. Posttranscriptional regulatory mechanisms are essential features of regulatory networks and must be included in any analysis of the regulatory logic. Small auto regulatory feedback loops are widely used in cells to maintain signals within a concentration range. Switching circuits that control developmental path choices commonly include positive or reinforcing feedback to enhance the commitment to the selected path and negative or repressing feedback to assure that promoters on alternative paths are turned off. </a:t>
            </a:r>
          </a:p>
          <a:p>
            <a:pPr marL="0" marR="0" algn="just">
              <a:lnSpc>
                <a:spcPct val="100000"/>
              </a:lnSpc>
              <a:spcBef>
                <a:spcPts val="0"/>
              </a:spcBef>
              <a:spcAft>
                <a:spcPts val="800"/>
              </a:spcAft>
            </a:pPr>
            <a:r>
              <a:rPr lang="en-US" sz="1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just">
              <a:lnSpc>
                <a:spcPct val="100000"/>
              </a:lnSpc>
              <a:spcBef>
                <a:spcPts val="0"/>
              </a:spcBef>
              <a:spcAft>
                <a:spcPts val="800"/>
              </a:spcAft>
            </a:pPr>
            <a:r>
              <a:rPr lang="en-US" sz="1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p>
          <a:p>
            <a:pPr marL="0" marR="0" algn="just">
              <a:lnSpc>
                <a:spcPct val="100000"/>
              </a:lnSpc>
              <a:spcBef>
                <a:spcPts val="0"/>
              </a:spcBef>
              <a:spcAft>
                <a:spcPts val="800"/>
              </a:spcAft>
            </a:pPr>
            <a:r>
              <a:rPr lang="en-US" sz="1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The genetic regulatory mechanisms are of primary concern in this review and the coupled protein reaction- based regulatory networks together implement the </a:t>
            </a:r>
            <a:r>
              <a:rPr lang="en-US" sz="1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control-system</a:t>
            </a:r>
            <a:r>
              <a:rPr lang="en-US" sz="1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that enables cells to adapt to their environment.   </a:t>
            </a:r>
          </a:p>
          <a:p>
            <a:pPr marL="0" marR="0" algn="just">
              <a:lnSpc>
                <a:spcPct val="100000"/>
              </a:lnSpc>
              <a:spcBef>
                <a:spcPts val="0"/>
              </a:spcBef>
              <a:spcAft>
                <a:spcPts val="800"/>
              </a:spcAft>
            </a:pP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00000"/>
              </a:lnSpc>
              <a:spcBef>
                <a:spcPts val="0"/>
              </a:spcBef>
              <a:spcAft>
                <a:spcPts val="800"/>
              </a:spcAft>
            </a:pPr>
            <a:r>
              <a:rPr lang="en-US" sz="1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Additional Adaptive capability: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Symbol" panose="05050102010706020507" pitchFamily="18" charset="2"/>
              <a:buChar char=""/>
            </a:pPr>
            <a:r>
              <a:rPr lang="en-US" sz="1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Mutation and selection driven evolution of the regulatory circuit design.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800"/>
              </a:spcAft>
              <a:buFont typeface="Symbol" panose="05050102010706020507" pitchFamily="18" charset="2"/>
              <a:buChar char=""/>
            </a:pPr>
            <a:r>
              <a:rPr lang="en-US" sz="1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Acquisition of new functions through horizontal exchange of mobile genetic elements by bacterial conjugation, transformation and transducers.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49874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gn="just">
              <a:lnSpc>
                <a:spcPct val="100000"/>
              </a:lnSpc>
              <a:spcBef>
                <a:spcPts val="0"/>
              </a:spcBef>
              <a:spcAft>
                <a:spcPts val="0"/>
              </a:spcAft>
              <a:buFont typeface="Wingdings" panose="05000000000000000000" pitchFamily="2" charset="2"/>
              <a:buChar char=""/>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Bacterial Chemotactic Response is attracted or repellent molecules bind to specialized receptors on the cell surface and initiate a phosphorylation cascade that controls the rotary flagellar ‘motor’.  </a:t>
            </a:r>
          </a:p>
          <a:p>
            <a:pPr marL="0" marR="0" lvl="0" indent="0" algn="just">
              <a:lnSpc>
                <a:spcPct val="100000"/>
              </a:lnSpc>
              <a:spcBef>
                <a:spcPts val="0"/>
              </a:spcBef>
              <a:spcAft>
                <a:spcPts val="0"/>
              </a:spcAft>
              <a:buFont typeface="Wingdings" panose="05000000000000000000" pitchFamily="2" charset="2"/>
              <a:buNone/>
            </a:pP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Wingdings" panose="05000000000000000000" pitchFamily="2" charset="2"/>
              <a:buChar char=""/>
            </a:pP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Phosphorelay- based Chemo Stasis Signaling Network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Wingdings" panose="05000000000000000000" pitchFamily="2" charset="2"/>
              <a:buChar char=""/>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Reproduced the observed pattern of runs, tumbles, and pauses, matched pulses of chemo static agents.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800"/>
              </a:spcAft>
              <a:buFont typeface="Wingdings" panose="05000000000000000000" pitchFamily="2" charset="2"/>
              <a:buChar char=""/>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Matched behavioral changes in chemo static mutants with altered enzyme activity.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8577497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Hyver and Le</a:t>
            </a:r>
            <a:r>
              <a:rPr lang="en-US" baseline="0" dirty="0"/>
              <a:t> Guyader</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8310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lgn="just"/>
            <a:r>
              <a:rPr lang="en-US" sz="900" kern="1200" dirty="0">
                <a:solidFill>
                  <a:schemeClr val="tx1"/>
                </a:solidFill>
                <a:effectLst/>
                <a:latin typeface="+mn-lt"/>
                <a:ea typeface="+mn-ea"/>
                <a:cs typeface="+mn-cs"/>
              </a:rPr>
              <a:t>The mechanism for initiating switching between states are composed of transducers on the cells surface that detect external signals, internal structures signals, internal signaling pathway and the regulatory switching circuitry.   </a:t>
            </a:r>
          </a:p>
          <a:p>
            <a:pPr lvl="0" algn="just"/>
            <a:endParaRPr lang="en-US" sz="900" kern="1200" dirty="0">
              <a:solidFill>
                <a:schemeClr val="tx1"/>
              </a:solidFill>
              <a:effectLst/>
              <a:latin typeface="+mn-lt"/>
              <a:ea typeface="+mn-ea"/>
              <a:cs typeface="+mn-cs"/>
            </a:endParaRPr>
          </a:p>
          <a:p>
            <a:pPr lvl="0" algn="just"/>
            <a:r>
              <a:rPr lang="en-US" sz="900" b="1" kern="1200" dirty="0">
                <a:solidFill>
                  <a:schemeClr val="tx1"/>
                </a:solidFill>
                <a:effectLst/>
                <a:latin typeface="+mn-lt"/>
                <a:ea typeface="+mn-ea"/>
                <a:cs typeface="+mn-cs"/>
              </a:rPr>
              <a:t>Quorum-sensing </a:t>
            </a:r>
            <a:r>
              <a:rPr lang="en-US" sz="900" kern="1200" dirty="0">
                <a:solidFill>
                  <a:schemeClr val="tx1"/>
                </a:solidFill>
                <a:effectLst/>
                <a:latin typeface="+mn-lt"/>
                <a:ea typeface="+mn-ea"/>
                <a:cs typeface="+mn-cs"/>
              </a:rPr>
              <a:t>involves sensing of pheromones that is detectable by surface- bound receptor.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6404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09295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57814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417155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0000"/>
              </a:lnSpc>
              <a:spcBef>
                <a:spcPct val="30000"/>
              </a:spcBef>
              <a:spcAft>
                <a:spcPct val="0"/>
              </a:spcAft>
              <a:buClrTx/>
              <a:buSzTx/>
              <a:buFontTx/>
              <a:buNone/>
              <a:tabLst/>
              <a:defRPr/>
            </a:pPr>
            <a:r>
              <a:rPr lang="en-US" sz="900" kern="1200" dirty="0">
                <a:solidFill>
                  <a:schemeClr val="tx1"/>
                </a:solidFill>
                <a:effectLst/>
                <a:latin typeface="+mn-lt"/>
                <a:ea typeface="+mn-ea"/>
                <a:cs typeface="+mn-cs"/>
              </a:rPr>
              <a:t>It defines physically based promoter control model for the common operator region of P</a:t>
            </a:r>
            <a:r>
              <a:rPr lang="en-US" sz="900" kern="1200" baseline="-25000" dirty="0">
                <a:solidFill>
                  <a:schemeClr val="tx1"/>
                </a:solidFill>
                <a:effectLst/>
                <a:latin typeface="+mn-lt"/>
                <a:ea typeface="+mn-ea"/>
                <a:cs typeface="+mn-cs"/>
              </a:rPr>
              <a:t>R </a:t>
            </a:r>
            <a:r>
              <a:rPr lang="en-US" sz="900" kern="1200" dirty="0">
                <a:solidFill>
                  <a:schemeClr val="tx1"/>
                </a:solidFill>
                <a:effectLst/>
                <a:latin typeface="+mn-lt"/>
                <a:ea typeface="+mn-ea"/>
                <a:cs typeface="+mn-cs"/>
              </a:rPr>
              <a:t>and P</a:t>
            </a:r>
            <a:r>
              <a:rPr lang="en-US" sz="900" kern="1200" baseline="-25000" dirty="0">
                <a:solidFill>
                  <a:schemeClr val="tx1"/>
                </a:solidFill>
                <a:effectLst/>
                <a:latin typeface="+mn-lt"/>
                <a:ea typeface="+mn-ea"/>
                <a:cs typeface="+mn-cs"/>
              </a:rPr>
              <a:t>RM </a:t>
            </a:r>
            <a:r>
              <a:rPr lang="en-US" sz="900" kern="1200" dirty="0">
                <a:solidFill>
                  <a:schemeClr val="tx1"/>
                </a:solidFill>
                <a:effectLst/>
                <a:latin typeface="+mn-lt"/>
                <a:ea typeface="+mn-ea"/>
                <a:cs typeface="+mn-cs"/>
              </a:rPr>
              <a:t>that are central elements of Phage lambda’s so called ‘</a:t>
            </a:r>
            <a:r>
              <a:rPr lang="en-US" sz="900" b="1" kern="1200" dirty="0">
                <a:solidFill>
                  <a:schemeClr val="tx1"/>
                </a:solidFill>
                <a:effectLst/>
                <a:latin typeface="+mn-lt"/>
                <a:ea typeface="+mn-ea"/>
                <a:cs typeface="+mn-cs"/>
              </a:rPr>
              <a:t>Switches</a:t>
            </a:r>
            <a:r>
              <a:rPr lang="en-US" sz="900" kern="1200" dirty="0">
                <a:solidFill>
                  <a:schemeClr val="tx1"/>
                </a:solidFill>
                <a:effectLst/>
                <a:latin typeface="+mn-lt"/>
                <a:ea typeface="+mn-ea"/>
                <a:cs typeface="+mn-cs"/>
              </a:rPr>
              <a:t>’.  </a:t>
            </a:r>
          </a:p>
          <a:p>
            <a:pPr marL="0" marR="0" lvl="0" indent="0" algn="just" defTabSz="914400" rtl="0" eaLnBrk="1" fontAlgn="base" latinLnBrk="0" hangingPunct="1">
              <a:lnSpc>
                <a:spcPct val="100000"/>
              </a:lnSpc>
              <a:spcBef>
                <a:spcPct val="30000"/>
              </a:spcBef>
              <a:spcAft>
                <a:spcPct val="0"/>
              </a:spcAft>
              <a:buClrTx/>
              <a:buSzTx/>
              <a:buFontTx/>
              <a:buNone/>
              <a:tabLst/>
              <a:defRPr/>
            </a:pPr>
            <a:r>
              <a:rPr lang="en-US" sz="900" kern="1200" dirty="0">
                <a:solidFill>
                  <a:schemeClr val="tx1"/>
                </a:solidFill>
                <a:effectLst/>
                <a:latin typeface="+mn-lt"/>
                <a:ea typeface="+mn-ea"/>
                <a:cs typeface="+mn-cs"/>
              </a:rPr>
              <a:t> </a:t>
            </a:r>
          </a:p>
          <a:p>
            <a:pPr marL="0" marR="0" lvl="0" indent="0" algn="just" defTabSz="914400" rtl="0" eaLnBrk="1" fontAlgn="base" latinLnBrk="0" hangingPunct="1">
              <a:lnSpc>
                <a:spcPct val="100000"/>
              </a:lnSpc>
              <a:spcBef>
                <a:spcPct val="30000"/>
              </a:spcBef>
              <a:spcAft>
                <a:spcPct val="0"/>
              </a:spcAft>
              <a:buClrTx/>
              <a:buSzTx/>
              <a:buFontTx/>
              <a:buNone/>
              <a:tabLst/>
              <a:defRPr/>
            </a:pPr>
            <a:r>
              <a:rPr lang="en-US" sz="900" kern="1200" dirty="0">
                <a:solidFill>
                  <a:schemeClr val="tx1"/>
                </a:solidFill>
                <a:effectLst/>
                <a:latin typeface="+mn-lt"/>
                <a:ea typeface="+mn-ea"/>
                <a:cs typeface="+mn-cs"/>
              </a:rPr>
              <a:t>Figure</a:t>
            </a:r>
            <a:r>
              <a:rPr lang="en-US" sz="900" kern="1200" baseline="0" dirty="0">
                <a:solidFill>
                  <a:schemeClr val="tx1"/>
                </a:solidFill>
                <a:effectLst/>
                <a:latin typeface="+mn-lt"/>
                <a:ea typeface="+mn-ea"/>
                <a:cs typeface="+mn-cs"/>
              </a:rPr>
              <a:t> 2. </a:t>
            </a:r>
          </a:p>
          <a:p>
            <a:pPr marL="0" marR="0" lvl="0" indent="0" algn="just" defTabSz="914400" rtl="0" eaLnBrk="1" fontAlgn="base" latinLnBrk="0" hangingPunct="1">
              <a:lnSpc>
                <a:spcPct val="100000"/>
              </a:lnSpc>
              <a:spcBef>
                <a:spcPct val="30000"/>
              </a:spcBef>
              <a:spcAft>
                <a:spcPct val="0"/>
              </a:spcAft>
              <a:buClrTx/>
              <a:buSzTx/>
              <a:buFontTx/>
              <a:buNone/>
              <a:tabLst/>
              <a:defRPr/>
            </a:pPr>
            <a:r>
              <a:rPr lang="en-US" sz="900" kern="1200" dirty="0">
                <a:solidFill>
                  <a:schemeClr val="tx1"/>
                </a:solidFill>
                <a:effectLst/>
                <a:latin typeface="+mn-lt"/>
                <a:ea typeface="+mn-ea"/>
                <a:cs typeface="+mn-cs"/>
              </a:rPr>
              <a:t> </a:t>
            </a:r>
          </a:p>
          <a:p>
            <a:pPr marL="0" marR="0" lvl="0" indent="0" algn="just" defTabSz="914400" rtl="0" eaLnBrk="1" fontAlgn="base" latinLnBrk="0" hangingPunct="1">
              <a:lnSpc>
                <a:spcPct val="100000"/>
              </a:lnSpc>
              <a:spcBef>
                <a:spcPct val="30000"/>
              </a:spcBef>
              <a:spcAft>
                <a:spcPct val="0"/>
              </a:spcAft>
              <a:buClrTx/>
              <a:buSzTx/>
              <a:buFontTx/>
              <a:buNone/>
              <a:tabLst/>
              <a:defRPr/>
            </a:pPr>
            <a:r>
              <a:rPr lang="en-US" sz="900" kern="1200" dirty="0">
                <a:solidFill>
                  <a:schemeClr val="tx1"/>
                </a:solidFill>
                <a:effectLst/>
                <a:latin typeface="+mn-lt"/>
                <a:ea typeface="+mn-ea"/>
                <a:cs typeface="+mn-cs"/>
              </a:rPr>
              <a:t>The phage λ P</a:t>
            </a:r>
            <a:r>
              <a:rPr lang="en-US" sz="900" kern="1200" baseline="-25000" dirty="0">
                <a:solidFill>
                  <a:schemeClr val="tx1"/>
                </a:solidFill>
                <a:effectLst/>
                <a:latin typeface="+mn-lt"/>
                <a:ea typeface="+mn-ea"/>
                <a:cs typeface="+mn-cs"/>
              </a:rPr>
              <a:t>RM</a:t>
            </a:r>
            <a:r>
              <a:rPr lang="en-US" sz="900" kern="1200" dirty="0">
                <a:solidFill>
                  <a:schemeClr val="tx1"/>
                </a:solidFill>
                <a:effectLst/>
                <a:latin typeface="+mn-lt"/>
                <a:ea typeface="+mn-ea"/>
                <a:cs typeface="+mn-cs"/>
              </a:rPr>
              <a:t> promoter is controlled by the concentration of both Cro and CI dimers; the promoter activation level in </a:t>
            </a:r>
            <a:r>
              <a:rPr lang="en-US" sz="900" b="1" kern="1200" dirty="0">
                <a:solidFill>
                  <a:schemeClr val="tx1"/>
                </a:solidFill>
                <a:effectLst/>
                <a:latin typeface="+mn-lt"/>
                <a:ea typeface="+mn-ea"/>
                <a:cs typeface="+mn-cs"/>
              </a:rPr>
              <a:t>open complexes per second (OC/s), </a:t>
            </a:r>
            <a:r>
              <a:rPr lang="en-US" sz="900" kern="1200" dirty="0">
                <a:solidFill>
                  <a:schemeClr val="tx1"/>
                </a:solidFill>
                <a:effectLst/>
                <a:latin typeface="+mn-lt"/>
                <a:ea typeface="+mn-ea"/>
                <a:cs typeface="+mn-cs"/>
              </a:rPr>
              <a:t>is plotted in the </a:t>
            </a:r>
            <a:r>
              <a:rPr lang="en-US" sz="900" u="sng" kern="1200" dirty="0">
                <a:solidFill>
                  <a:schemeClr val="tx1"/>
                </a:solidFill>
                <a:effectLst/>
                <a:latin typeface="+mn-lt"/>
                <a:ea typeface="+mn-ea"/>
                <a:cs typeface="+mn-cs"/>
              </a:rPr>
              <a:t>upward or z-direction </a:t>
            </a:r>
            <a:r>
              <a:rPr lang="en-US" sz="900" kern="1200" dirty="0">
                <a:solidFill>
                  <a:schemeClr val="tx1"/>
                </a:solidFill>
                <a:effectLst/>
                <a:latin typeface="+mn-lt"/>
                <a:ea typeface="+mn-ea"/>
                <a:cs typeface="+mn-cs"/>
              </a:rPr>
              <a:t>versus the </a:t>
            </a:r>
            <a:r>
              <a:rPr lang="en-US" sz="900" u="sng" kern="1200" dirty="0">
                <a:solidFill>
                  <a:schemeClr val="tx1"/>
                </a:solidFill>
                <a:effectLst/>
                <a:latin typeface="+mn-lt"/>
                <a:ea typeface="+mn-ea"/>
                <a:cs typeface="+mn-cs"/>
              </a:rPr>
              <a:t>log of the molar dimer concentrations </a:t>
            </a:r>
            <a:r>
              <a:rPr lang="en-US" sz="900" kern="1200" dirty="0">
                <a:solidFill>
                  <a:schemeClr val="tx1"/>
                </a:solidFill>
                <a:effectLst/>
                <a:latin typeface="+mn-lt"/>
                <a:ea typeface="+mn-ea"/>
                <a:cs typeface="+mn-cs"/>
              </a:rPr>
              <a:t>plotted in the x–y plane. The temporal pattern of P</a:t>
            </a:r>
            <a:r>
              <a:rPr lang="en-US" sz="900" kern="1200" baseline="-25000" dirty="0">
                <a:solidFill>
                  <a:schemeClr val="tx1"/>
                </a:solidFill>
                <a:effectLst/>
                <a:latin typeface="+mn-lt"/>
                <a:ea typeface="+mn-ea"/>
                <a:cs typeface="+mn-cs"/>
              </a:rPr>
              <a:t>RM</a:t>
            </a:r>
            <a:r>
              <a:rPr lang="en-US" sz="900" kern="1200" dirty="0">
                <a:solidFill>
                  <a:schemeClr val="tx1"/>
                </a:solidFill>
                <a:effectLst/>
                <a:latin typeface="+mn-lt"/>
                <a:ea typeface="+mn-ea"/>
                <a:cs typeface="+mn-cs"/>
              </a:rPr>
              <a:t> promoter activation immediately after phage infection of an E. coli cell depends on the way the concentrations of the controlling effector grows. Arrows illustrate the “path” of P</a:t>
            </a:r>
            <a:r>
              <a:rPr lang="en-US" sz="900" kern="1200" baseline="-25000" dirty="0">
                <a:solidFill>
                  <a:schemeClr val="tx1"/>
                </a:solidFill>
                <a:effectLst/>
                <a:latin typeface="+mn-lt"/>
                <a:ea typeface="+mn-ea"/>
                <a:cs typeface="+mn-cs"/>
              </a:rPr>
              <a:t>RM</a:t>
            </a:r>
            <a:r>
              <a:rPr lang="en-US" sz="900" kern="1200" dirty="0">
                <a:solidFill>
                  <a:schemeClr val="tx1"/>
                </a:solidFill>
                <a:effectLst/>
                <a:latin typeface="+mn-lt"/>
                <a:ea typeface="+mn-ea"/>
                <a:cs typeface="+mn-cs"/>
              </a:rPr>
              <a:t> activation for a lysogenic outcome (a) and a lytic outcome (b). Each cell starts from the </a:t>
            </a:r>
            <a:r>
              <a:rPr lang="en-US" sz="900" b="1" i="0" kern="1200" dirty="0">
                <a:solidFill>
                  <a:schemeClr val="tx1"/>
                </a:solidFill>
                <a:effectLst/>
                <a:latin typeface="+mn-lt"/>
                <a:ea typeface="+mn-ea"/>
                <a:cs typeface="+mn-cs"/>
              </a:rPr>
              <a:t>(1 nM Cro2, 1 nM CI2) point marked with S </a:t>
            </a:r>
            <a:r>
              <a:rPr lang="en-US" sz="900" kern="1200" dirty="0">
                <a:solidFill>
                  <a:schemeClr val="tx1"/>
                </a:solidFill>
                <a:effectLst/>
                <a:latin typeface="+mn-lt"/>
                <a:ea typeface="+mn-ea"/>
                <a:cs typeface="+mn-cs"/>
              </a:rPr>
              <a:t>at the right rear of a and b. (In an E. coli cell, one molecule/cell is roughly equivalent to a 1 nM concentration.) In the lysogenic case, a, the system eventually enters a region of positive autoregulation locking repressor production on, while in the lytic case, b, repressor production from P</a:t>
            </a:r>
            <a:r>
              <a:rPr lang="en-US" sz="900" kern="1200" baseline="-25000" dirty="0">
                <a:solidFill>
                  <a:schemeClr val="tx1"/>
                </a:solidFill>
                <a:effectLst/>
                <a:latin typeface="+mn-lt"/>
                <a:ea typeface="+mn-ea"/>
                <a:cs typeface="+mn-cs"/>
              </a:rPr>
              <a:t>RM</a:t>
            </a:r>
            <a:r>
              <a:rPr lang="en-US" sz="900" kern="1200" dirty="0">
                <a:solidFill>
                  <a:schemeClr val="tx1"/>
                </a:solidFill>
                <a:effectLst/>
                <a:latin typeface="+mn-lt"/>
                <a:ea typeface="+mn-ea"/>
                <a:cs typeface="+mn-cs"/>
              </a:rPr>
              <a:t> is never activated.</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48452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928285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390156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50760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166417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634620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lgn="just">
              <a:buNone/>
            </a:pPr>
            <a:r>
              <a:rPr lang="en-US" sz="1200" dirty="0"/>
              <a:t>Figure 3. </a:t>
            </a:r>
          </a:p>
          <a:p>
            <a:pPr marL="0" indent="0" algn="just">
              <a:buNone/>
            </a:pPr>
            <a:r>
              <a:rPr lang="en-US" sz="1200" dirty="0"/>
              <a:t>(</a:t>
            </a:r>
            <a:r>
              <a:rPr lang="en-US" sz="900" b="0" dirty="0"/>
              <a:t>a) Three simulation runs showing a different realization of the pattern of homodimer production from a representative bacterial promoter in a single cell. </a:t>
            </a:r>
            <a:r>
              <a:rPr lang="en-US" sz="900" b="0" u="sng" dirty="0"/>
              <a:t>Dashed lines, declining concentrations equivalent to 25 and 50 dimer molecules in the growing cell</a:t>
            </a:r>
            <a:r>
              <a:rPr lang="en-US" sz="900" b="0" dirty="0"/>
              <a:t>.  </a:t>
            </a:r>
          </a:p>
          <a:p>
            <a:pPr marL="0" indent="0" algn="just">
              <a:buNone/>
            </a:pPr>
            <a:r>
              <a:rPr lang="en-US" sz="900" b="0" dirty="0"/>
              <a:t>       </a:t>
            </a:r>
          </a:p>
          <a:p>
            <a:pPr marL="0" indent="0" algn="just">
              <a:buNone/>
            </a:pPr>
            <a:r>
              <a:rPr lang="en-US" sz="900" b="0" dirty="0"/>
              <a:t>      Parameters:  Dimerization equilibrium constant = 20 nM</a:t>
            </a:r>
            <a:r>
              <a:rPr lang="en-US" sz="900" b="0" baseline="0" dirty="0"/>
              <a:t> </a:t>
            </a:r>
          </a:p>
          <a:p>
            <a:pPr marL="0" indent="0" algn="just">
              <a:buNone/>
            </a:pPr>
            <a:r>
              <a:rPr lang="en-US" sz="900" b="0" baseline="0" dirty="0"/>
              <a:t>                           </a:t>
            </a:r>
            <a:r>
              <a:rPr lang="en-US" sz="900" b="0" dirty="0"/>
              <a:t>protein half-life = 30 min  </a:t>
            </a:r>
          </a:p>
          <a:p>
            <a:pPr marL="0" indent="0" algn="just">
              <a:buNone/>
            </a:pPr>
            <a:r>
              <a:rPr lang="en-US" sz="900" b="0" dirty="0"/>
              <a:t>                           Initial cell volume = 1 × 10−15 l, doubling in 45 min.  </a:t>
            </a:r>
          </a:p>
          <a:p>
            <a:pPr marL="0" indent="0" algn="just">
              <a:buNone/>
            </a:pPr>
            <a:r>
              <a:rPr lang="en-US" sz="900" b="0" dirty="0"/>
              <a:t> </a:t>
            </a:r>
          </a:p>
          <a:p>
            <a:pPr marL="0" indent="0" algn="just">
              <a:buNone/>
            </a:pPr>
            <a:r>
              <a:rPr lang="en-US" sz="900" b="0" dirty="0"/>
              <a:t>(b)  Mean and ±1 σ results at gene dosages of 1, 2, and 4</a:t>
            </a:r>
            <a:r>
              <a:rPr lang="en-US" sz="900" b="0" u="none" dirty="0"/>
              <a:t>. At higher gene dosages, protein P</a:t>
            </a:r>
            <a:r>
              <a:rPr lang="en-US" sz="900" b="0" u="none" baseline="0" dirty="0"/>
              <a:t>1</a:t>
            </a:r>
            <a:r>
              <a:rPr lang="en-US" sz="900" b="0" u="none" dirty="0"/>
              <a:t> is being produced from more genes; the concentration rises more rapidly,</a:t>
            </a:r>
            <a:r>
              <a:rPr lang="en-US" sz="900" b="0" u="none" baseline="0" dirty="0"/>
              <a:t> </a:t>
            </a:r>
            <a:r>
              <a:rPr lang="en-US" sz="900" b="0" u="none" dirty="0"/>
              <a:t>and the effective concentration range is reached quicker</a:t>
            </a:r>
            <a:r>
              <a:rPr lang="en-US" sz="900" b="0" dirty="0"/>
              <a:t>. Also, the dispersion in time to effectiveness (i.e. the switching delay) is lower for faster-growing signals</a:t>
            </a:r>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32</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174596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just">
              <a:lnSpc>
                <a:spcPct val="100000"/>
              </a:lnSpc>
            </a:pPr>
            <a:r>
              <a:rPr lang="en-US" sz="900" dirty="0"/>
              <a:t>Figure</a:t>
            </a:r>
            <a:r>
              <a:rPr lang="en-US" sz="900" baseline="0" dirty="0"/>
              <a:t> 4.</a:t>
            </a:r>
            <a:r>
              <a:rPr lang="en-US" sz="900" dirty="0"/>
              <a:t> </a:t>
            </a:r>
          </a:p>
          <a:p>
            <a:pPr algn="just">
              <a:lnSpc>
                <a:spcPct val="100000"/>
              </a:lnSpc>
            </a:pPr>
            <a:r>
              <a:rPr lang="en-US" sz="900" dirty="0"/>
              <a:t>Illustration of differential promoter activation across a cell population resulting from statistical variations in concentrations of competitive effectors. The activator and repressor operons shown are assumed to be independent so that stochastic gene expression mechanisms in each operon produce the respective protein types in a different pattern in each cell. </a:t>
            </a:r>
            <a:r>
              <a:rPr lang="en-US" sz="900" b="1" dirty="0"/>
              <a:t>Small circular contour patterns, concentration distributions with increasing means at successive times T</a:t>
            </a:r>
            <a:r>
              <a:rPr lang="en-US" sz="900" b="1" baseline="-25000" dirty="0"/>
              <a:t>1</a:t>
            </a:r>
            <a:r>
              <a:rPr lang="en-US" sz="900" b="1" dirty="0"/>
              <a:t>   ,T</a:t>
            </a:r>
            <a:r>
              <a:rPr lang="en-US" sz="900" b="1" baseline="-25000" dirty="0"/>
              <a:t>2</a:t>
            </a:r>
            <a:r>
              <a:rPr lang="en-US" sz="900" b="1" dirty="0"/>
              <a:t> and T</a:t>
            </a:r>
            <a:r>
              <a:rPr lang="en-US" sz="900" b="1" baseline="-25000" dirty="0"/>
              <a:t>3</a:t>
            </a:r>
            <a:r>
              <a:rPr lang="en-US" sz="900" b="1" dirty="0"/>
              <a:t> after activation of P</a:t>
            </a:r>
            <a:r>
              <a:rPr lang="en-US" sz="900" b="1" baseline="-25000" dirty="0"/>
              <a:t>A</a:t>
            </a:r>
            <a:r>
              <a:rPr lang="en-US" sz="900" b="1" dirty="0"/>
              <a:t> and P</a:t>
            </a:r>
            <a:r>
              <a:rPr lang="en-US" sz="900" b="1" baseline="-25000" dirty="0"/>
              <a:t>R</a:t>
            </a:r>
            <a:r>
              <a:rPr lang="en-US" sz="900" b="1" dirty="0"/>
              <a:t> at T</a:t>
            </a:r>
            <a:r>
              <a:rPr lang="en-US" sz="900" b="1" baseline="-25000" dirty="0"/>
              <a:t>0</a:t>
            </a:r>
            <a:r>
              <a:rPr lang="en-US" sz="900" dirty="0"/>
              <a:t>. Contours of the illustrative activation surface for P</a:t>
            </a:r>
            <a:r>
              <a:rPr lang="en-US" sz="900" baseline="-25000" dirty="0"/>
              <a:t>G</a:t>
            </a:r>
            <a:r>
              <a:rPr lang="en-US" sz="900" dirty="0"/>
              <a:t> as a function of activator and repressor concentration are also shown. </a:t>
            </a:r>
            <a:r>
              <a:rPr lang="en-US" sz="900" b="1" dirty="0"/>
              <a:t>Bold line, 50% activation contour for promoter P</a:t>
            </a:r>
            <a:r>
              <a:rPr lang="en-US" sz="900" b="1" baseline="-25000" dirty="0"/>
              <a:t>G</a:t>
            </a:r>
            <a:r>
              <a:rPr lang="en-US" sz="900" dirty="0"/>
              <a:t>. This simple example </a:t>
            </a:r>
            <a:r>
              <a:rPr lang="en-US" sz="900" u="sng" dirty="0"/>
              <a:t>illustrates how normal dispersion of concentrations of controlling proteins can result in differential activation of controlled operons in different cells</a:t>
            </a:r>
            <a:r>
              <a:rPr lang="en-US" sz="900" dirty="0"/>
              <a:t>. Consequences for the cell will depend on the speciﬁc kinetic parameters for a particular case and, importantly, on the larger regulatory circuit responding to proteins from the controlled operons.</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859307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1104460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34670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2981947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5979495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350553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41594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39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023654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61629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586789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818135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just" defTabSz="914400" rtl="0" eaLnBrk="1" fontAlgn="base" latinLnBrk="0" hangingPunct="1">
              <a:lnSpc>
                <a:spcPct val="100000"/>
              </a:lnSpc>
              <a:spcBef>
                <a:spcPct val="30000"/>
              </a:spcBef>
              <a:spcAft>
                <a:spcPct val="0"/>
              </a:spcAft>
              <a:buClrTx/>
              <a:buSzTx/>
              <a:buFontTx/>
              <a:buNone/>
              <a:tabLst/>
              <a:defRPr/>
            </a:pPr>
            <a:r>
              <a:rPr lang="en-US" sz="1000" kern="1200" dirty="0">
                <a:solidFill>
                  <a:schemeClr val="tx1"/>
                </a:solidFill>
                <a:effectLst/>
                <a:latin typeface="+mn-lt"/>
                <a:ea typeface="+mn-ea"/>
                <a:cs typeface="+mn-cs"/>
              </a:rPr>
              <a:t>These Global Regulators enables the bacterial cell to effect a rapid and coordinated response to threats or opportunities by reconfiguring their </a:t>
            </a:r>
            <a:r>
              <a:rPr lang="en-US" sz="1000" b="1" kern="1200" dirty="0">
                <a:solidFill>
                  <a:schemeClr val="tx1"/>
                </a:solidFill>
                <a:effectLst/>
                <a:latin typeface="+mn-lt"/>
                <a:ea typeface="+mn-ea"/>
                <a:cs typeface="+mn-cs"/>
              </a:rPr>
              <a:t>Biochemical Machinery</a:t>
            </a:r>
            <a:r>
              <a:rPr lang="en-US" sz="1000" kern="1200" dirty="0">
                <a:solidFill>
                  <a:schemeClr val="tx1"/>
                </a:solidFill>
                <a:effectLst/>
                <a:latin typeface="+mn-lt"/>
                <a:ea typeface="+mn-ea"/>
                <a:cs typeface="+mn-cs"/>
              </a:rPr>
              <a:t>.</a:t>
            </a:r>
          </a:p>
          <a:p>
            <a:pPr algn="just">
              <a:lnSpc>
                <a:spcPct val="100000"/>
              </a:lnSpc>
            </a:pPr>
            <a:r>
              <a:rPr lang="en-US" sz="1000" dirty="0"/>
              <a:t> </a:t>
            </a:r>
          </a:p>
          <a:p>
            <a:pPr marL="342900" marR="0" lvl="0" indent="-342900" algn="just">
              <a:lnSpc>
                <a:spcPct val="100000"/>
              </a:lnSpc>
              <a:spcBef>
                <a:spcPts val="0"/>
              </a:spcBef>
              <a:spcAft>
                <a:spcPts val="0"/>
              </a:spcAft>
              <a:buFont typeface="Wingdings" panose="05000000000000000000" pitchFamily="2" charset="2"/>
              <a:buChar char=""/>
            </a:pPr>
            <a:r>
              <a:rPr lang="en-US" sz="1000" u="sng" dirty="0">
                <a:effectLst/>
                <a:latin typeface="Calibri" panose="020F0502020204030204" pitchFamily="34" charset="0"/>
                <a:ea typeface="Times New Roman" panose="02020603050405020304" pitchFamily="18" charset="0"/>
                <a:cs typeface="Times New Roman" panose="02020603050405020304" pitchFamily="18" charset="0"/>
              </a:rPr>
              <a:t>Biochemical Logic</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provides real- time regulatory control, implements a branching decision logic and executes stored programs that guide cellular differentiation extending over many cell generations.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0"/>
              </a:spcAft>
              <a:buFont typeface="Wingdings" panose="05000000000000000000" pitchFamily="2" charset="2"/>
              <a:buChar char=""/>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These mechanisms that implements Bacterial genetic logic functions may be entirely within a single cell, may span many cells or may function across cell generations.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800"/>
              </a:spcAft>
              <a:buFont typeface="Wingdings" panose="05000000000000000000" pitchFamily="2" charset="2"/>
              <a:buChar char=""/>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Multi-reagent reactions or Genetic Mechanism controlled by multiple input signals are the key elements for performing control logic function in these networks.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297352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lgn="just">
              <a:lnSpc>
                <a:spcPct val="100000"/>
              </a:lnSpc>
              <a:spcBef>
                <a:spcPts val="0"/>
              </a:spcBef>
              <a:spcAft>
                <a:spcPts val="0"/>
              </a:spcAft>
              <a:buSzPts val="1400"/>
              <a:buFont typeface="+mj-lt"/>
              <a:buAutoNum type="arabicPeriod"/>
            </a:pPr>
            <a:r>
              <a:rPr lang="en-US" sz="1050" dirty="0">
                <a:effectLst/>
                <a:latin typeface="Calibri" panose="020F0502020204030204" pitchFamily="34" charset="0"/>
                <a:ea typeface="Times New Roman" panose="02020603050405020304" pitchFamily="18" charset="0"/>
                <a:cs typeface="Times New Roman" panose="02020603050405020304" pitchFamily="18" charset="0"/>
              </a:rPr>
              <a:t>Cellular Regulatory Apparatus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800"/>
              </a:spcAft>
              <a:buFont typeface="Wingdings" panose="05000000000000000000" pitchFamily="2" charset="2"/>
              <a:buChar char=""/>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It includes both short and long-term memory mechanisms  </a:t>
            </a:r>
            <a:r>
              <a:rPr lang="en-US" sz="1000" baseline="0" dirty="0">
                <a:effectLst/>
                <a:latin typeface="Calibri" panose="020F0502020204030204" pitchFamily="34" charset="0"/>
                <a:ea typeface="Times New Roman" panose="02020603050405020304" pitchFamily="18" charset="0"/>
                <a:cs typeface="Times New Roman" panose="02020603050405020304" pitchFamily="18" charset="0"/>
              </a:rPr>
              <a:t> </a:t>
            </a:r>
          </a:p>
          <a:p>
            <a:pPr marL="342900" marR="0" lvl="0" indent="-342900" algn="just">
              <a:lnSpc>
                <a:spcPct val="100000"/>
              </a:lnSpc>
              <a:spcBef>
                <a:spcPts val="0"/>
              </a:spcBef>
              <a:spcAft>
                <a:spcPts val="800"/>
              </a:spcAft>
              <a:buFont typeface="Wingdings" panose="05000000000000000000" pitchFamily="2" charset="2"/>
              <a:buChar char=""/>
            </a:pP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lnSpc>
                <a:spcPct val="100000"/>
              </a:lnSpc>
              <a:spcBef>
                <a:spcPts val="0"/>
              </a:spcBef>
              <a:spcAft>
                <a:spcPts val="800"/>
              </a:spcAft>
            </a:pPr>
            <a:r>
              <a:rPr lang="en-US" sz="1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Note: The state of being either integrated or not into the host DNA acts as a </a:t>
            </a:r>
            <a:r>
              <a:rPr lang="en-US" sz="10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memory element</a:t>
            </a:r>
            <a:r>
              <a:rPr lang="en-US" sz="10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9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gn="just">
              <a:lnSpc>
                <a:spcPct val="100000"/>
              </a:lnSpc>
              <a:spcBef>
                <a:spcPts val="0"/>
              </a:spcBef>
              <a:spcAft>
                <a:spcPts val="800"/>
              </a:spcAft>
              <a:buFont typeface="Wingdings" panose="05000000000000000000" pitchFamily="2" charset="2"/>
              <a:buChar char=""/>
            </a:pP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Genetic Regulatory Networks progress asynchronously through successive reactions. The </a:t>
            </a:r>
            <a:r>
              <a:rPr lang="en-US" sz="1000" b="1" dirty="0">
                <a:effectLst/>
                <a:latin typeface="Calibri" panose="020F0502020204030204" pitchFamily="34" charset="0"/>
                <a:ea typeface="Times New Roman" panose="02020603050405020304" pitchFamily="18" charset="0"/>
                <a:cs typeface="Times New Roman" panose="02020603050405020304" pitchFamily="18" charset="0"/>
              </a:rPr>
              <a:t>Stochastic </a:t>
            </a:r>
            <a:r>
              <a:rPr lang="en-US" sz="1000" dirty="0">
                <a:effectLst/>
                <a:latin typeface="Calibri" panose="020F0502020204030204" pitchFamily="34" charset="0"/>
                <a:ea typeface="Times New Roman" panose="02020603050405020304" pitchFamily="18" charset="0"/>
                <a:cs typeface="Times New Roman" panose="02020603050405020304" pitchFamily="18" charset="0"/>
              </a:rPr>
              <a:t>(arising from a random process) of protein production may only cause uncertainty in timing of regulatory events, not in outcome.  </a:t>
            </a:r>
          </a:p>
          <a:p>
            <a:pPr marL="342900" marR="0" lvl="0" indent="-342900" algn="just">
              <a:lnSpc>
                <a:spcPct val="100000"/>
              </a:lnSpc>
              <a:spcBef>
                <a:spcPts val="0"/>
              </a:spcBef>
              <a:spcAft>
                <a:spcPts val="800"/>
              </a:spcAft>
              <a:buFont typeface="Wingdings" panose="05000000000000000000" pitchFamily="2" charset="2"/>
              <a:buChar char=""/>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 In a 1991 inventory of 107 σ70 promoters then known in Escherichia coli (10), the promoters were organized into 31 regulons, each jointly controlled by one or more regulatory proteins. </a:t>
            </a:r>
          </a:p>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998232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4613227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Table 1 </a:t>
            </a:r>
          </a:p>
          <a:p>
            <a:r>
              <a:rPr lang="en-US" dirty="0"/>
              <a:t>  </a:t>
            </a:r>
          </a:p>
          <a:p>
            <a:r>
              <a:rPr lang="en-US" dirty="0"/>
              <a:t>It shows the points of similarity between Genetic</a:t>
            </a:r>
            <a:r>
              <a:rPr lang="en-US" baseline="0" dirty="0"/>
              <a:t> Logic and the electronic logic in chip in today’s desktop computers.</a:t>
            </a:r>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D2D340C6-A72B-40D6-A6AC-A6B278D5C664}"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770332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1DA8B8-E3C4-494A-BEA1-D3E6BA40DF5C}"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9DF43-C609-488C-B422-35A05821E7A1}" type="slidenum">
              <a:rPr lang="en-US" smtClean="0"/>
              <a:t>‹#›</a:t>
            </a:fld>
            <a:endParaRPr lang="en-US"/>
          </a:p>
        </p:txBody>
      </p:sp>
    </p:spTree>
    <p:extLst>
      <p:ext uri="{BB962C8B-B14F-4D97-AF65-F5344CB8AC3E}">
        <p14:creationId xmlns:p14="http://schemas.microsoft.com/office/powerpoint/2010/main" val="664435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1DA8B8-E3C4-494A-BEA1-D3E6BA40DF5C}"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9DF43-C609-488C-B422-35A05821E7A1}" type="slidenum">
              <a:rPr lang="en-US" smtClean="0"/>
              <a:t>‹#›</a:t>
            </a:fld>
            <a:endParaRPr lang="en-US"/>
          </a:p>
        </p:txBody>
      </p:sp>
    </p:spTree>
    <p:extLst>
      <p:ext uri="{BB962C8B-B14F-4D97-AF65-F5344CB8AC3E}">
        <p14:creationId xmlns:p14="http://schemas.microsoft.com/office/powerpoint/2010/main" val="369738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1DA8B8-E3C4-494A-BEA1-D3E6BA40DF5C}"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9DF43-C609-488C-B422-35A05821E7A1}" type="slidenum">
              <a:rPr lang="en-US" smtClean="0"/>
              <a:t>‹#›</a:t>
            </a:fld>
            <a:endParaRPr lang="en-US"/>
          </a:p>
        </p:txBody>
      </p:sp>
    </p:spTree>
    <p:extLst>
      <p:ext uri="{BB962C8B-B14F-4D97-AF65-F5344CB8AC3E}">
        <p14:creationId xmlns:p14="http://schemas.microsoft.com/office/powerpoint/2010/main" val="2721624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3"/>
          <p:cNvSpPr/>
          <p:nvPr/>
        </p:nvSpPr>
        <p:spPr>
          <a:xfrm>
            <a:off x="0" y="0"/>
            <a:ext cx="342900" cy="685800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946404" y="758952"/>
            <a:ext cx="7063740" cy="4041648"/>
          </a:xfrm>
        </p:spPr>
        <p:txBody>
          <a:bodyPr/>
          <a:lstStyle>
            <a:lvl1pPr algn="l">
              <a:lnSpc>
                <a:spcPct val="85000"/>
              </a:lnSpc>
              <a:defRPr sz="6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46404" y="4800600"/>
            <a:ext cx="7063740" cy="1691640"/>
          </a:xfrm>
        </p:spPr>
        <p:txBody>
          <a:bodyPr/>
          <a:lstStyle>
            <a:lvl1pPr marL="0" indent="0" algn="l">
              <a:buNone/>
              <a:defRPr sz="2000" spc="30" baseline="0">
                <a:solidFill>
                  <a:schemeClr val="tx1">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endParaRPr lang="en-GB" altLang="en-US" dirty="0"/>
          </a:p>
        </p:txBody>
      </p:sp>
      <p:sp>
        <p:nvSpPr>
          <p:cNvPr id="7" name="Slide Number Placeholder 5"/>
          <p:cNvSpPr>
            <a:spLocks noGrp="1"/>
          </p:cNvSpPr>
          <p:nvPr>
            <p:ph type="sldNum" sz="quarter" idx="12"/>
          </p:nvPr>
        </p:nvSpPr>
        <p:spPr/>
        <p:txBody>
          <a:bodyPr/>
          <a:lstStyle>
            <a:lvl1pPr>
              <a:defRPr/>
            </a:lvl1pPr>
          </a:lstStyle>
          <a:p>
            <a:pPr>
              <a:defRPr/>
            </a:pPr>
            <a:fld id="{CCB3C83C-E3C2-471C-9B5D-B9B9D7C4EE2F}" type="slidenum">
              <a:rPr lang="en-GB" altLang="en-US"/>
              <a:pPr>
                <a:defRPr/>
              </a:pPr>
              <a:t>‹#›</a:t>
            </a:fld>
            <a:endParaRPr lang="en-GB" altLang="en-US" dirty="0"/>
          </a:p>
        </p:txBody>
      </p:sp>
    </p:spTree>
    <p:extLst>
      <p:ext uri="{BB962C8B-B14F-4D97-AF65-F5344CB8AC3E}">
        <p14:creationId xmlns:p14="http://schemas.microsoft.com/office/powerpoint/2010/main" val="367997618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endParaRPr lang="en-GB" altLang="en-US" dirty="0"/>
          </a:p>
        </p:txBody>
      </p:sp>
      <p:sp>
        <p:nvSpPr>
          <p:cNvPr id="7" name="Slide Number Placeholder 5"/>
          <p:cNvSpPr>
            <a:spLocks noGrp="1"/>
          </p:cNvSpPr>
          <p:nvPr>
            <p:ph type="sldNum" sz="quarter" idx="12"/>
          </p:nvPr>
        </p:nvSpPr>
        <p:spPr/>
        <p:txBody>
          <a:bodyPr/>
          <a:lstStyle>
            <a:lvl1pPr>
              <a:defRPr/>
            </a:lvl1pPr>
          </a:lstStyle>
          <a:p>
            <a:pPr>
              <a:defRPr/>
            </a:pPr>
            <a:fld id="{DA9B0B40-BD8E-479C-BD14-4D317FC531C7}" type="slidenum">
              <a:rPr lang="en-GB" altLang="en-US"/>
              <a:pPr>
                <a:defRPr/>
              </a:pPr>
              <a:t>‹#›</a:t>
            </a:fld>
            <a:endParaRPr lang="en-GB" altLang="en-US" dirty="0"/>
          </a:p>
        </p:txBody>
      </p:sp>
    </p:spTree>
    <p:extLst>
      <p:ext uri="{BB962C8B-B14F-4D97-AF65-F5344CB8AC3E}">
        <p14:creationId xmlns:p14="http://schemas.microsoft.com/office/powerpoint/2010/main" val="19659036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46404" y="758952"/>
            <a:ext cx="7063740" cy="4041648"/>
          </a:xfrm>
        </p:spPr>
        <p:txBody>
          <a:bodyPr/>
          <a:lstStyle>
            <a:lvl1pPr>
              <a:lnSpc>
                <a:spcPct val="85000"/>
              </a:lnSpc>
              <a:defRPr sz="6200" b="1" baseline="0"/>
            </a:lvl1pPr>
          </a:lstStyle>
          <a:p>
            <a:r>
              <a:rPr lang="en-US"/>
              <a:t>Click to edit Master title style</a:t>
            </a:r>
            <a:endParaRPr lang="en-US" dirty="0"/>
          </a:p>
        </p:txBody>
      </p:sp>
      <p:sp>
        <p:nvSpPr>
          <p:cNvPr id="3" name="Text Placeholder 2"/>
          <p:cNvSpPr>
            <a:spLocks noGrp="1"/>
          </p:cNvSpPr>
          <p:nvPr>
            <p:ph type="body" idx="1"/>
          </p:nvPr>
        </p:nvSpPr>
        <p:spPr>
          <a:xfrm>
            <a:off x="946404" y="4800600"/>
            <a:ext cx="7063740" cy="1691640"/>
          </a:xfrm>
        </p:spPr>
        <p:txBody>
          <a:bodyPr anchor="t"/>
          <a:lstStyle>
            <a:lvl1pPr marL="0" indent="0">
              <a:buNone/>
              <a:defRPr sz="2000" spc="30" baseline="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endParaRPr lang="en-GB" altLang="en-US" dirty="0"/>
          </a:p>
        </p:txBody>
      </p:sp>
      <p:sp>
        <p:nvSpPr>
          <p:cNvPr id="7" name="Slide Number Placeholder 5"/>
          <p:cNvSpPr>
            <a:spLocks noGrp="1"/>
          </p:cNvSpPr>
          <p:nvPr>
            <p:ph type="sldNum" sz="quarter" idx="12"/>
          </p:nvPr>
        </p:nvSpPr>
        <p:spPr/>
        <p:txBody>
          <a:bodyPr/>
          <a:lstStyle>
            <a:lvl1pPr>
              <a:defRPr/>
            </a:lvl1pPr>
          </a:lstStyle>
          <a:p>
            <a:pPr>
              <a:defRPr/>
            </a:pPr>
            <a:fld id="{94E13CEC-21F9-419F-B350-5D1621FF528C}" type="slidenum">
              <a:rPr lang="en-GB" altLang="en-US"/>
              <a:pPr>
                <a:defRPr/>
              </a:pPr>
              <a:t>‹#›</a:t>
            </a:fld>
            <a:endParaRPr lang="en-GB" altLang="en-US" dirty="0"/>
          </a:p>
        </p:txBody>
      </p:sp>
    </p:spTree>
    <p:extLst>
      <p:ext uri="{BB962C8B-B14F-4D97-AF65-F5344CB8AC3E}">
        <p14:creationId xmlns:p14="http://schemas.microsoft.com/office/powerpoint/2010/main" val="3074578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6404" y="1828803"/>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4860" y="1828803"/>
            <a:ext cx="3360420" cy="4351337"/>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GB" altLang="en-US" dirty="0"/>
          </a:p>
        </p:txBody>
      </p:sp>
      <p:sp>
        <p:nvSpPr>
          <p:cNvPr id="7" name="Footer Placeholder 5"/>
          <p:cNvSpPr>
            <a:spLocks noGrp="1"/>
          </p:cNvSpPr>
          <p:nvPr>
            <p:ph type="ftr" sz="quarter" idx="11"/>
          </p:nvPr>
        </p:nvSpPr>
        <p:spPr/>
        <p:txBody>
          <a:bodyPr/>
          <a:lstStyle>
            <a:lvl1pPr>
              <a:defRPr/>
            </a:lvl1pPr>
          </a:lstStyle>
          <a:p>
            <a:pPr>
              <a:defRPr/>
            </a:pPr>
            <a:endParaRPr lang="en-GB" altLang="en-US" dirty="0"/>
          </a:p>
        </p:txBody>
      </p:sp>
      <p:sp>
        <p:nvSpPr>
          <p:cNvPr id="8" name="Slide Number Placeholder 6"/>
          <p:cNvSpPr>
            <a:spLocks noGrp="1"/>
          </p:cNvSpPr>
          <p:nvPr>
            <p:ph type="sldNum" sz="quarter" idx="12"/>
          </p:nvPr>
        </p:nvSpPr>
        <p:spPr/>
        <p:txBody>
          <a:bodyPr/>
          <a:lstStyle>
            <a:lvl1pPr>
              <a:defRPr/>
            </a:lvl1pPr>
          </a:lstStyle>
          <a:p>
            <a:pPr>
              <a:defRPr/>
            </a:pPr>
            <a:fld id="{1EC4AC14-A088-4142-A907-FBBE5A948C8B}" type="slidenum">
              <a:rPr lang="en-GB" altLang="en-US"/>
              <a:pPr>
                <a:defRPr/>
              </a:pPr>
              <a:t>‹#›</a:t>
            </a:fld>
            <a:endParaRPr lang="en-GB" altLang="en-US" dirty="0"/>
          </a:p>
        </p:txBody>
      </p:sp>
    </p:spTree>
    <p:extLst>
      <p:ext uri="{BB962C8B-B14F-4D97-AF65-F5344CB8AC3E}">
        <p14:creationId xmlns:p14="http://schemas.microsoft.com/office/powerpoint/2010/main" val="3324554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946404" y="1713655"/>
            <a:ext cx="3360420" cy="731520"/>
          </a:xfrm>
        </p:spPr>
        <p:txBody>
          <a:bodyPr anchor="b"/>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46404"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94860" y="1713655"/>
            <a:ext cx="3360420" cy="731520"/>
          </a:xfrm>
        </p:spPr>
        <p:txBody>
          <a:bodyPr anchor="b"/>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594860" y="2507550"/>
            <a:ext cx="336042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p:cNvSpPr>
            <a:spLocks noGrp="1"/>
          </p:cNvSpPr>
          <p:nvPr>
            <p:ph type="dt" sz="half" idx="10"/>
          </p:nvPr>
        </p:nvSpPr>
        <p:spPr/>
        <p:txBody>
          <a:bodyPr/>
          <a:lstStyle>
            <a:lvl1pPr>
              <a:defRPr/>
            </a:lvl1pPr>
          </a:lstStyle>
          <a:p>
            <a:pPr>
              <a:defRPr/>
            </a:pPr>
            <a:endParaRPr lang="en-GB" altLang="en-US" dirty="0"/>
          </a:p>
        </p:txBody>
      </p:sp>
      <p:sp>
        <p:nvSpPr>
          <p:cNvPr id="9" name="Footer Placeholder 7"/>
          <p:cNvSpPr>
            <a:spLocks noGrp="1"/>
          </p:cNvSpPr>
          <p:nvPr>
            <p:ph type="ftr" sz="quarter" idx="11"/>
          </p:nvPr>
        </p:nvSpPr>
        <p:spPr/>
        <p:txBody>
          <a:bodyPr/>
          <a:lstStyle>
            <a:lvl1pPr>
              <a:defRPr/>
            </a:lvl1pPr>
          </a:lstStyle>
          <a:p>
            <a:pPr>
              <a:defRPr/>
            </a:pPr>
            <a:endParaRPr lang="en-GB" altLang="en-US" dirty="0"/>
          </a:p>
        </p:txBody>
      </p:sp>
      <p:sp>
        <p:nvSpPr>
          <p:cNvPr id="11" name="Slide Number Placeholder 8"/>
          <p:cNvSpPr>
            <a:spLocks noGrp="1"/>
          </p:cNvSpPr>
          <p:nvPr>
            <p:ph type="sldNum" sz="quarter" idx="12"/>
          </p:nvPr>
        </p:nvSpPr>
        <p:spPr/>
        <p:txBody>
          <a:bodyPr/>
          <a:lstStyle>
            <a:lvl1pPr>
              <a:defRPr/>
            </a:lvl1pPr>
          </a:lstStyle>
          <a:p>
            <a:pPr>
              <a:defRPr/>
            </a:pPr>
            <a:fld id="{55D373AB-C995-4618-A3E9-121469D4738F}" type="slidenum">
              <a:rPr lang="en-GB" altLang="en-US"/>
              <a:pPr>
                <a:defRPr/>
              </a:pPr>
              <a:t>‹#›</a:t>
            </a:fld>
            <a:endParaRPr lang="en-GB" altLang="en-US" dirty="0"/>
          </a:p>
        </p:txBody>
      </p:sp>
    </p:spTree>
    <p:extLst>
      <p:ext uri="{BB962C8B-B14F-4D97-AF65-F5344CB8AC3E}">
        <p14:creationId xmlns:p14="http://schemas.microsoft.com/office/powerpoint/2010/main" val="1018826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5"/>
          <p:cNvSpPr>
            <a:spLocks noGrp="1"/>
          </p:cNvSpPr>
          <p:nvPr>
            <p:ph type="title"/>
          </p:nvPr>
        </p:nvSpPr>
        <p:spPr/>
        <p:txBody>
          <a:bodyPr/>
          <a:lstStyle/>
          <a:p>
            <a:r>
              <a:rPr lang="en-US"/>
              <a:t>Click to edit Master title style</a:t>
            </a:r>
            <a:endParaRPr lang="en-US" dirty="0"/>
          </a:p>
        </p:txBody>
      </p:sp>
      <p:sp>
        <p:nvSpPr>
          <p:cNvPr id="4" name="Date Placeholder 2"/>
          <p:cNvSpPr>
            <a:spLocks noGrp="1"/>
          </p:cNvSpPr>
          <p:nvPr>
            <p:ph type="dt" sz="half" idx="10"/>
          </p:nvPr>
        </p:nvSpPr>
        <p:spPr/>
        <p:txBody>
          <a:bodyPr/>
          <a:lstStyle>
            <a:lvl1pPr>
              <a:defRPr/>
            </a:lvl1pPr>
          </a:lstStyle>
          <a:p>
            <a:pPr>
              <a:defRPr/>
            </a:pPr>
            <a:endParaRPr lang="en-GB" altLang="en-US" dirty="0"/>
          </a:p>
        </p:txBody>
      </p:sp>
      <p:sp>
        <p:nvSpPr>
          <p:cNvPr id="5" name="Footer Placeholder 3"/>
          <p:cNvSpPr>
            <a:spLocks noGrp="1"/>
          </p:cNvSpPr>
          <p:nvPr>
            <p:ph type="ftr" sz="quarter" idx="11"/>
          </p:nvPr>
        </p:nvSpPr>
        <p:spPr/>
        <p:txBody>
          <a:bodyPr/>
          <a:lstStyle>
            <a:lvl1pPr>
              <a:defRPr/>
            </a:lvl1pPr>
          </a:lstStyle>
          <a:p>
            <a:pPr>
              <a:defRPr/>
            </a:pPr>
            <a:endParaRPr lang="en-GB" altLang="en-US" dirty="0"/>
          </a:p>
        </p:txBody>
      </p:sp>
      <p:sp>
        <p:nvSpPr>
          <p:cNvPr id="7" name="Slide Number Placeholder 4"/>
          <p:cNvSpPr>
            <a:spLocks noGrp="1"/>
          </p:cNvSpPr>
          <p:nvPr>
            <p:ph type="sldNum" sz="quarter" idx="12"/>
          </p:nvPr>
        </p:nvSpPr>
        <p:spPr/>
        <p:txBody>
          <a:bodyPr/>
          <a:lstStyle>
            <a:lvl1pPr>
              <a:defRPr/>
            </a:lvl1pPr>
          </a:lstStyle>
          <a:p>
            <a:pPr>
              <a:defRPr/>
            </a:pPr>
            <a:fld id="{FE8E7A61-8722-44C9-9A92-5BA8C9866DD0}" type="slidenum">
              <a:rPr lang="en-GB" altLang="en-US"/>
              <a:pPr>
                <a:defRPr/>
              </a:pPr>
              <a:t>‹#›</a:t>
            </a:fld>
            <a:endParaRPr lang="en-GB" altLang="en-US" dirty="0"/>
          </a:p>
        </p:txBody>
      </p:sp>
    </p:spTree>
    <p:extLst>
      <p:ext uri="{BB962C8B-B14F-4D97-AF65-F5344CB8AC3E}">
        <p14:creationId xmlns:p14="http://schemas.microsoft.com/office/powerpoint/2010/main" val="93292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endParaRPr lang="en-GB" altLang="en-US" dirty="0"/>
          </a:p>
        </p:txBody>
      </p:sp>
      <p:sp>
        <p:nvSpPr>
          <p:cNvPr id="4" name="Footer Placeholder 2"/>
          <p:cNvSpPr>
            <a:spLocks noGrp="1"/>
          </p:cNvSpPr>
          <p:nvPr>
            <p:ph type="ftr" sz="quarter" idx="11"/>
          </p:nvPr>
        </p:nvSpPr>
        <p:spPr/>
        <p:txBody>
          <a:bodyPr/>
          <a:lstStyle>
            <a:lvl1pPr>
              <a:defRPr/>
            </a:lvl1pPr>
          </a:lstStyle>
          <a:p>
            <a:pPr>
              <a:defRPr/>
            </a:pPr>
            <a:endParaRPr lang="en-GB" altLang="en-US" dirty="0"/>
          </a:p>
        </p:txBody>
      </p:sp>
      <p:sp>
        <p:nvSpPr>
          <p:cNvPr id="5" name="Slide Number Placeholder 3"/>
          <p:cNvSpPr>
            <a:spLocks noGrp="1"/>
          </p:cNvSpPr>
          <p:nvPr>
            <p:ph type="sldNum" sz="quarter" idx="12"/>
          </p:nvPr>
        </p:nvSpPr>
        <p:spPr/>
        <p:txBody>
          <a:bodyPr/>
          <a:lstStyle>
            <a:lvl1pPr>
              <a:defRPr/>
            </a:lvl1pPr>
          </a:lstStyle>
          <a:p>
            <a:pPr>
              <a:defRPr/>
            </a:pPr>
            <a:fld id="{8515D22B-CFEC-4780-B7C8-15C76C610D2C}" type="slidenum">
              <a:rPr lang="en-GB" altLang="en-US"/>
              <a:pPr>
                <a:defRPr/>
              </a:pPr>
              <a:t>‹#›</a:t>
            </a:fld>
            <a:endParaRPr lang="en-GB" altLang="en-US" dirty="0"/>
          </a:p>
        </p:txBody>
      </p:sp>
    </p:spTree>
    <p:extLst>
      <p:ext uri="{BB962C8B-B14F-4D97-AF65-F5344CB8AC3E}">
        <p14:creationId xmlns:p14="http://schemas.microsoft.com/office/powerpoint/2010/main" val="1612484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3"/>
            <a:ext cx="2400300" cy="1600197"/>
          </a:xfrm>
        </p:spPr>
        <p:txBody>
          <a:bodyPr/>
          <a:lstStyle>
            <a:lvl1pPr>
              <a:defRPr sz="2800" b="1" baseline="0"/>
            </a:lvl1pPr>
          </a:lstStyle>
          <a:p>
            <a:r>
              <a:rPr lang="en-US"/>
              <a:t>Click to edit Master title style</a:t>
            </a:r>
            <a:endParaRPr lang="en-US" dirty="0"/>
          </a:p>
        </p:txBody>
      </p:sp>
      <p:sp>
        <p:nvSpPr>
          <p:cNvPr id="3" name="Content Placeholder 2"/>
          <p:cNvSpPr>
            <a:spLocks noGrp="1"/>
          </p:cNvSpPr>
          <p:nvPr>
            <p:ph idx="1"/>
          </p:nvPr>
        </p:nvSpPr>
        <p:spPr>
          <a:xfrm>
            <a:off x="3378201" y="685800"/>
            <a:ext cx="4559300" cy="5486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0936" y="2099737"/>
            <a:ext cx="2400300" cy="3810001"/>
          </a:xfrm>
        </p:spPr>
        <p:txBody>
          <a:bodyPr/>
          <a:lstStyle>
            <a:lvl1pPr marL="0" indent="0">
              <a:lnSpc>
                <a:spcPct val="114000"/>
              </a:lnSpc>
              <a:spcBef>
                <a:spcPts val="8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endParaRPr lang="en-GB" altLang="en-US" dirty="0"/>
          </a:p>
        </p:txBody>
      </p:sp>
      <p:sp>
        <p:nvSpPr>
          <p:cNvPr id="7" name="Slide Number Placeholder 5"/>
          <p:cNvSpPr>
            <a:spLocks noGrp="1"/>
          </p:cNvSpPr>
          <p:nvPr>
            <p:ph type="sldNum" sz="quarter" idx="12"/>
          </p:nvPr>
        </p:nvSpPr>
        <p:spPr/>
        <p:txBody>
          <a:bodyPr/>
          <a:lstStyle>
            <a:lvl1pPr>
              <a:defRPr/>
            </a:lvl1pPr>
          </a:lstStyle>
          <a:p>
            <a:pPr>
              <a:defRPr/>
            </a:pPr>
            <a:fld id="{C4AD73CD-BB70-4E72-942C-FB8D9D4C91F0}" type="slidenum">
              <a:rPr lang="en-GB" altLang="en-US"/>
              <a:pPr>
                <a:defRPr/>
              </a:pPr>
              <a:t>‹#›</a:t>
            </a:fld>
            <a:endParaRPr lang="en-GB" altLang="en-US" dirty="0"/>
          </a:p>
        </p:txBody>
      </p:sp>
    </p:spTree>
    <p:extLst>
      <p:ext uri="{BB962C8B-B14F-4D97-AF65-F5344CB8AC3E}">
        <p14:creationId xmlns:p14="http://schemas.microsoft.com/office/powerpoint/2010/main" val="1002059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1DA8B8-E3C4-494A-BEA1-D3E6BA40DF5C}"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9DF43-C609-488C-B422-35A05821E7A1}" type="slidenum">
              <a:rPr lang="en-US" smtClean="0"/>
              <a:t>‹#›</a:t>
            </a:fld>
            <a:endParaRPr lang="en-US"/>
          </a:p>
        </p:txBody>
      </p:sp>
    </p:spTree>
    <p:extLst>
      <p:ext uri="{BB962C8B-B14F-4D97-AF65-F5344CB8AC3E}">
        <p14:creationId xmlns:p14="http://schemas.microsoft.com/office/powerpoint/2010/main" val="27148774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1" y="5105400"/>
            <a:ext cx="8469313" cy="1752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5800" y="5257800"/>
            <a:ext cx="7486650" cy="914400"/>
          </a:xfrm>
        </p:spPr>
        <p:txBody>
          <a:bodyPr/>
          <a:lstStyle>
            <a:lvl1pPr>
              <a:defRPr sz="2800" b="1">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3"/>
            <a:ext cx="846963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685800" y="6108592"/>
            <a:ext cx="7486650" cy="597011"/>
          </a:xfrm>
        </p:spPr>
        <p:txBody>
          <a:bodyPr/>
          <a:lstStyle>
            <a:lvl1pPr marL="0" indent="0">
              <a:lnSpc>
                <a:spcPct val="100000"/>
              </a:lnSpc>
              <a:spcBef>
                <a:spcPts val="800"/>
              </a:spcBef>
              <a:buNone/>
              <a:defRPr sz="1400">
                <a:solidFill>
                  <a:schemeClr val="bg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endParaRPr lang="en-GB" altLang="en-US" dirty="0"/>
          </a:p>
        </p:txBody>
      </p:sp>
      <p:sp>
        <p:nvSpPr>
          <p:cNvPr id="7" name="Footer Placeholder 5"/>
          <p:cNvSpPr>
            <a:spLocks noGrp="1"/>
          </p:cNvSpPr>
          <p:nvPr>
            <p:ph type="ftr" sz="quarter" idx="11"/>
          </p:nvPr>
        </p:nvSpPr>
        <p:spPr/>
        <p:txBody>
          <a:bodyPr/>
          <a:lstStyle>
            <a:lvl1pPr>
              <a:defRPr/>
            </a:lvl1pPr>
          </a:lstStyle>
          <a:p>
            <a:pPr>
              <a:defRPr/>
            </a:pPr>
            <a:endParaRPr lang="en-GB" altLang="en-US" dirty="0"/>
          </a:p>
        </p:txBody>
      </p:sp>
      <p:sp>
        <p:nvSpPr>
          <p:cNvPr id="8" name="Slide Number Placeholder 6"/>
          <p:cNvSpPr>
            <a:spLocks noGrp="1"/>
          </p:cNvSpPr>
          <p:nvPr>
            <p:ph type="sldNum" sz="quarter" idx="12"/>
          </p:nvPr>
        </p:nvSpPr>
        <p:spPr/>
        <p:txBody>
          <a:bodyPr/>
          <a:lstStyle>
            <a:lvl1pPr>
              <a:defRPr/>
            </a:lvl1pPr>
          </a:lstStyle>
          <a:p>
            <a:pPr>
              <a:defRPr/>
            </a:pPr>
            <a:fld id="{FEAD6FBD-265E-4C43-8FD4-26B6ACD2E738}" type="slidenum">
              <a:rPr lang="en-GB" altLang="en-US"/>
              <a:pPr>
                <a:defRPr/>
              </a:pPr>
              <a:t>‹#›</a:t>
            </a:fld>
            <a:endParaRPr lang="en-GB" altLang="en-US" dirty="0"/>
          </a:p>
        </p:txBody>
      </p:sp>
    </p:spTree>
    <p:extLst>
      <p:ext uri="{BB962C8B-B14F-4D97-AF65-F5344CB8AC3E}">
        <p14:creationId xmlns:p14="http://schemas.microsoft.com/office/powerpoint/2010/main" val="1539086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endParaRPr lang="en-GB" altLang="en-US" dirty="0"/>
          </a:p>
        </p:txBody>
      </p:sp>
      <p:sp>
        <p:nvSpPr>
          <p:cNvPr id="7" name="Slide Number Placeholder 5"/>
          <p:cNvSpPr>
            <a:spLocks noGrp="1"/>
          </p:cNvSpPr>
          <p:nvPr>
            <p:ph type="sldNum" sz="quarter" idx="12"/>
          </p:nvPr>
        </p:nvSpPr>
        <p:spPr/>
        <p:txBody>
          <a:bodyPr/>
          <a:lstStyle>
            <a:lvl1pPr>
              <a:defRPr/>
            </a:lvl1pPr>
          </a:lstStyle>
          <a:p>
            <a:pPr>
              <a:defRPr/>
            </a:pPr>
            <a:fld id="{0DC7D41C-FBED-4D27-B81E-14ED49DD796D}" type="slidenum">
              <a:rPr lang="en-GB" altLang="en-US"/>
              <a:pPr>
                <a:defRPr/>
              </a:pPr>
              <a:t>‹#›</a:t>
            </a:fld>
            <a:endParaRPr lang="en-GB" altLang="en-US" dirty="0"/>
          </a:p>
        </p:txBody>
      </p:sp>
    </p:spTree>
    <p:extLst>
      <p:ext uri="{BB962C8B-B14F-4D97-AF65-F5344CB8AC3E}">
        <p14:creationId xmlns:p14="http://schemas.microsoft.com/office/powerpoint/2010/main" val="13023337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0" y="0"/>
            <a:ext cx="342900"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486526" y="381000"/>
            <a:ext cx="1857375"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1" y="381000"/>
            <a:ext cx="5800725"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endParaRPr lang="en-GB" altLang="en-US" dirty="0"/>
          </a:p>
        </p:txBody>
      </p:sp>
      <p:sp>
        <p:nvSpPr>
          <p:cNvPr id="7" name="Slide Number Placeholder 5"/>
          <p:cNvSpPr>
            <a:spLocks noGrp="1"/>
          </p:cNvSpPr>
          <p:nvPr>
            <p:ph type="sldNum" sz="quarter" idx="12"/>
          </p:nvPr>
        </p:nvSpPr>
        <p:spPr/>
        <p:txBody>
          <a:bodyPr/>
          <a:lstStyle>
            <a:lvl1pPr>
              <a:defRPr/>
            </a:lvl1pPr>
          </a:lstStyle>
          <a:p>
            <a:pPr>
              <a:defRPr/>
            </a:pPr>
            <a:fld id="{AB499DD4-09DA-4278-A7C1-5FD319B84924}" type="slidenum">
              <a:rPr lang="en-GB" altLang="en-US"/>
              <a:pPr>
                <a:defRPr/>
              </a:pPr>
              <a:t>‹#›</a:t>
            </a:fld>
            <a:endParaRPr lang="en-GB" altLang="en-US" dirty="0"/>
          </a:p>
        </p:txBody>
      </p:sp>
    </p:spTree>
    <p:extLst>
      <p:ext uri="{BB962C8B-B14F-4D97-AF65-F5344CB8AC3E}">
        <p14:creationId xmlns:p14="http://schemas.microsoft.com/office/powerpoint/2010/main" val="1753737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1DA8B8-E3C4-494A-BEA1-D3E6BA40DF5C}"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29DF43-C609-488C-B422-35A05821E7A1}" type="slidenum">
              <a:rPr lang="en-US" smtClean="0"/>
              <a:t>‹#›</a:t>
            </a:fld>
            <a:endParaRPr lang="en-US"/>
          </a:p>
        </p:txBody>
      </p:sp>
    </p:spTree>
    <p:extLst>
      <p:ext uri="{BB962C8B-B14F-4D97-AF65-F5344CB8AC3E}">
        <p14:creationId xmlns:p14="http://schemas.microsoft.com/office/powerpoint/2010/main" val="4092223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1DA8B8-E3C4-494A-BEA1-D3E6BA40DF5C}"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9DF43-C609-488C-B422-35A05821E7A1}" type="slidenum">
              <a:rPr lang="en-US" smtClean="0"/>
              <a:t>‹#›</a:t>
            </a:fld>
            <a:endParaRPr lang="en-US"/>
          </a:p>
        </p:txBody>
      </p:sp>
    </p:spTree>
    <p:extLst>
      <p:ext uri="{BB962C8B-B14F-4D97-AF65-F5344CB8AC3E}">
        <p14:creationId xmlns:p14="http://schemas.microsoft.com/office/powerpoint/2010/main" val="411085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1DA8B8-E3C4-494A-BEA1-D3E6BA40DF5C}" type="datetimeFigureOut">
              <a:rPr lang="en-US" smtClean="0"/>
              <a:t>7/17/2017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29DF43-C609-488C-B422-35A05821E7A1}" type="slidenum">
              <a:rPr lang="en-US" smtClean="0"/>
              <a:t>‹#›</a:t>
            </a:fld>
            <a:endParaRPr lang="en-US"/>
          </a:p>
        </p:txBody>
      </p:sp>
    </p:spTree>
    <p:extLst>
      <p:ext uri="{BB962C8B-B14F-4D97-AF65-F5344CB8AC3E}">
        <p14:creationId xmlns:p14="http://schemas.microsoft.com/office/powerpoint/2010/main" val="2260296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1DA8B8-E3C4-494A-BEA1-D3E6BA40DF5C}" type="datetimeFigureOut">
              <a:rPr lang="en-US" smtClean="0"/>
              <a:t>7/17/2017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29DF43-C609-488C-B422-35A05821E7A1}" type="slidenum">
              <a:rPr lang="en-US" smtClean="0"/>
              <a:t>‹#›</a:t>
            </a:fld>
            <a:endParaRPr lang="en-US"/>
          </a:p>
        </p:txBody>
      </p:sp>
    </p:spTree>
    <p:extLst>
      <p:ext uri="{BB962C8B-B14F-4D97-AF65-F5344CB8AC3E}">
        <p14:creationId xmlns:p14="http://schemas.microsoft.com/office/powerpoint/2010/main" val="1105747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1DA8B8-E3C4-494A-BEA1-D3E6BA40DF5C}" type="datetimeFigureOut">
              <a:rPr lang="en-US" smtClean="0"/>
              <a:t>7/17/2017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29DF43-C609-488C-B422-35A05821E7A1}" type="slidenum">
              <a:rPr lang="en-US" smtClean="0"/>
              <a:t>‹#›</a:t>
            </a:fld>
            <a:endParaRPr lang="en-US"/>
          </a:p>
        </p:txBody>
      </p:sp>
    </p:spTree>
    <p:extLst>
      <p:ext uri="{BB962C8B-B14F-4D97-AF65-F5344CB8AC3E}">
        <p14:creationId xmlns:p14="http://schemas.microsoft.com/office/powerpoint/2010/main" val="235731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1DA8B8-E3C4-494A-BEA1-D3E6BA40DF5C}"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9DF43-C609-488C-B422-35A05821E7A1}" type="slidenum">
              <a:rPr lang="en-US" smtClean="0"/>
              <a:t>‹#›</a:t>
            </a:fld>
            <a:endParaRPr lang="en-US"/>
          </a:p>
        </p:txBody>
      </p:sp>
    </p:spTree>
    <p:extLst>
      <p:ext uri="{BB962C8B-B14F-4D97-AF65-F5344CB8AC3E}">
        <p14:creationId xmlns:p14="http://schemas.microsoft.com/office/powerpoint/2010/main" val="4111302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30"/>
            <a:ext cx="462915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1DA8B8-E3C4-494A-BEA1-D3E6BA40DF5C}"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29DF43-C609-488C-B422-35A05821E7A1}" type="slidenum">
              <a:rPr lang="en-US" smtClean="0"/>
              <a:t>‹#›</a:t>
            </a:fld>
            <a:endParaRPr lang="en-US"/>
          </a:p>
        </p:txBody>
      </p:sp>
    </p:spTree>
    <p:extLst>
      <p:ext uri="{BB962C8B-B14F-4D97-AF65-F5344CB8AC3E}">
        <p14:creationId xmlns:p14="http://schemas.microsoft.com/office/powerpoint/2010/main" val="2156877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DA8B8-E3C4-494A-BEA1-D3E6BA40DF5C}" type="datetimeFigureOut">
              <a:rPr lang="en-US" smtClean="0"/>
              <a:t>7/17/2017</a:t>
            </a:fld>
            <a:endParaRPr lang="en-US"/>
          </a:p>
        </p:txBody>
      </p:sp>
      <p:sp>
        <p:nvSpPr>
          <p:cNvPr id="5" name="Footer Placeholder 4"/>
          <p:cNvSpPr>
            <a:spLocks noGrp="1"/>
          </p:cNvSpPr>
          <p:nvPr>
            <p:ph type="ftr" sz="quarter" idx="3"/>
          </p:nvPr>
        </p:nvSpPr>
        <p:spPr>
          <a:xfrm>
            <a:off x="3028950" y="635635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29DF43-C609-488C-B422-35A05821E7A1}" type="slidenum">
              <a:rPr lang="en-US" smtClean="0"/>
              <a:t>‹#›</a:t>
            </a:fld>
            <a:endParaRPr lang="en-US"/>
          </a:p>
        </p:txBody>
      </p:sp>
    </p:spTree>
    <p:extLst>
      <p:ext uri="{BB962C8B-B14F-4D97-AF65-F5344CB8AC3E}">
        <p14:creationId xmlns:p14="http://schemas.microsoft.com/office/powerpoint/2010/main" val="37249883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8418514" y="0"/>
            <a:ext cx="7318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946151" y="365127"/>
            <a:ext cx="7269163"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46150" y="1828800"/>
            <a:ext cx="6446838"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7831138" y="1044576"/>
            <a:ext cx="1905000" cy="273050"/>
          </a:xfrm>
          <a:prstGeom prst="rect">
            <a:avLst/>
          </a:prstGeom>
        </p:spPr>
        <p:txBody>
          <a:bodyPr vert="horz" lIns="91440" tIns="45720" rIns="91440" bIns="45720" rtlCol="0" anchor="ctr"/>
          <a:lstStyle>
            <a:lvl1pPr algn="r" eaLnBrk="1" fontAlgn="auto" hangingPunct="1">
              <a:spcBef>
                <a:spcPts val="0"/>
              </a:spcBef>
              <a:spcAft>
                <a:spcPts val="0"/>
              </a:spcAft>
              <a:defRPr sz="1050" b="0">
                <a:solidFill>
                  <a:schemeClr val="accent1">
                    <a:lumMod val="40000"/>
                    <a:lumOff val="60000"/>
                  </a:schemeClr>
                </a:solidFill>
                <a:latin typeface="+mn-lt"/>
              </a:defRPr>
            </a:lvl1pPr>
          </a:lstStyle>
          <a:p>
            <a:pPr>
              <a:defRPr/>
            </a:pPr>
            <a:endParaRPr lang="en-GB" altLang="en-US" dirty="0"/>
          </a:p>
        </p:txBody>
      </p:sp>
      <p:sp>
        <p:nvSpPr>
          <p:cNvPr id="5" name="Footer Placeholder 4"/>
          <p:cNvSpPr>
            <a:spLocks noGrp="1"/>
          </p:cNvSpPr>
          <p:nvPr>
            <p:ph type="ftr" sz="quarter" idx="3"/>
          </p:nvPr>
        </p:nvSpPr>
        <p:spPr>
          <a:xfrm rot="16200000">
            <a:off x="6992938" y="4092576"/>
            <a:ext cx="3581400" cy="273050"/>
          </a:xfrm>
          <a:prstGeom prst="rect">
            <a:avLst/>
          </a:prstGeom>
        </p:spPr>
        <p:txBody>
          <a:bodyPr vert="horz" lIns="91440" tIns="45720" rIns="91440" bIns="45720" rtlCol="0" anchor="ctr"/>
          <a:lstStyle>
            <a:lvl1pPr algn="l" eaLnBrk="1" fontAlgn="auto" hangingPunct="1">
              <a:spcBef>
                <a:spcPts val="0"/>
              </a:spcBef>
              <a:spcAft>
                <a:spcPts val="0"/>
              </a:spcAft>
              <a:defRPr sz="1050">
                <a:solidFill>
                  <a:schemeClr val="accent1">
                    <a:lumMod val="40000"/>
                    <a:lumOff val="60000"/>
                  </a:schemeClr>
                </a:solidFill>
                <a:latin typeface="+mn-lt"/>
              </a:defRPr>
            </a:lvl1pPr>
          </a:lstStyle>
          <a:p>
            <a:pPr>
              <a:defRPr/>
            </a:pPr>
            <a:endParaRPr lang="en-GB" altLang="en-US" dirty="0"/>
          </a:p>
        </p:txBody>
      </p:sp>
      <p:sp>
        <p:nvSpPr>
          <p:cNvPr id="6" name="Slide Number Placeholder 5"/>
          <p:cNvSpPr>
            <a:spLocks noGrp="1"/>
          </p:cNvSpPr>
          <p:nvPr>
            <p:ph type="sldNum" sz="quarter" idx="4"/>
          </p:nvPr>
        </p:nvSpPr>
        <p:spPr>
          <a:xfrm>
            <a:off x="8440738" y="6172202"/>
            <a:ext cx="685800" cy="593725"/>
          </a:xfrm>
          <a:prstGeom prst="rect">
            <a:avLst/>
          </a:prstGeom>
        </p:spPr>
        <p:txBody>
          <a:bodyPr vert="horz" lIns="27432" tIns="45720" rIns="27432" bIns="45720" rtlCol="0" anchor="ctr">
            <a:normAutofit/>
          </a:bodyPr>
          <a:lstStyle>
            <a:lvl1pPr algn="ctr" eaLnBrk="1" fontAlgn="auto" hangingPunct="1">
              <a:spcBef>
                <a:spcPts val="0"/>
              </a:spcBef>
              <a:spcAft>
                <a:spcPts val="0"/>
              </a:spcAft>
              <a:defRPr sz="3200">
                <a:solidFill>
                  <a:schemeClr val="accent1">
                    <a:lumMod val="60000"/>
                    <a:lumOff val="40000"/>
                  </a:schemeClr>
                </a:solidFill>
                <a:latin typeface="+mj-lt"/>
              </a:defRPr>
            </a:lvl1pPr>
          </a:lstStyle>
          <a:p>
            <a:pPr>
              <a:defRPr/>
            </a:pPr>
            <a:fld id="{016F0DAA-4E61-4C73-BA9A-7307EC95318A}" type="slidenum">
              <a:rPr lang="en-GB" altLang="en-US"/>
              <a:pPr>
                <a:defRPr/>
              </a:pPr>
              <a:t>‹#›</a:t>
            </a:fld>
            <a:endParaRPr lang="en-GB" altLang="en-US" dirty="0"/>
          </a:p>
        </p:txBody>
      </p:sp>
    </p:spTree>
    <p:extLst>
      <p:ext uri="{BB962C8B-B14F-4D97-AF65-F5344CB8AC3E}">
        <p14:creationId xmlns:p14="http://schemas.microsoft.com/office/powerpoint/2010/main" val="35861709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rtl="0" eaLnBrk="0" fontAlgn="base" hangingPunct="0">
        <a:lnSpc>
          <a:spcPct val="90000"/>
        </a:lnSpc>
        <a:spcBef>
          <a:spcPct val="0"/>
        </a:spcBef>
        <a:spcAft>
          <a:spcPct val="0"/>
        </a:spcAft>
        <a:defRPr sz="4000" b="1" kern="1200" spc="-70">
          <a:solidFill>
            <a:schemeClr val="accent1"/>
          </a:solidFill>
          <a:latin typeface="+mj-lt"/>
          <a:ea typeface="+mj-ea"/>
          <a:cs typeface="+mj-cs"/>
        </a:defRPr>
      </a:lvl1pPr>
      <a:lvl2pPr algn="l" rtl="0" eaLnBrk="0" fontAlgn="base" hangingPunct="0">
        <a:lnSpc>
          <a:spcPct val="90000"/>
        </a:lnSpc>
        <a:spcBef>
          <a:spcPct val="0"/>
        </a:spcBef>
        <a:spcAft>
          <a:spcPct val="0"/>
        </a:spcAft>
        <a:defRPr sz="4000" b="1">
          <a:solidFill>
            <a:schemeClr val="accent1"/>
          </a:solidFill>
          <a:latin typeface="Century Schoolbook" panose="02040604050505020304" pitchFamily="18" charset="0"/>
        </a:defRPr>
      </a:lvl2pPr>
      <a:lvl3pPr algn="l" rtl="0" eaLnBrk="0" fontAlgn="base" hangingPunct="0">
        <a:lnSpc>
          <a:spcPct val="90000"/>
        </a:lnSpc>
        <a:spcBef>
          <a:spcPct val="0"/>
        </a:spcBef>
        <a:spcAft>
          <a:spcPct val="0"/>
        </a:spcAft>
        <a:defRPr sz="4000" b="1">
          <a:solidFill>
            <a:schemeClr val="accent1"/>
          </a:solidFill>
          <a:latin typeface="Century Schoolbook" panose="02040604050505020304" pitchFamily="18" charset="0"/>
        </a:defRPr>
      </a:lvl3pPr>
      <a:lvl4pPr algn="l" rtl="0" eaLnBrk="0" fontAlgn="base" hangingPunct="0">
        <a:lnSpc>
          <a:spcPct val="90000"/>
        </a:lnSpc>
        <a:spcBef>
          <a:spcPct val="0"/>
        </a:spcBef>
        <a:spcAft>
          <a:spcPct val="0"/>
        </a:spcAft>
        <a:defRPr sz="4000" b="1">
          <a:solidFill>
            <a:schemeClr val="accent1"/>
          </a:solidFill>
          <a:latin typeface="Century Schoolbook" panose="02040604050505020304" pitchFamily="18" charset="0"/>
        </a:defRPr>
      </a:lvl4pPr>
      <a:lvl5pPr algn="l" rtl="0" eaLnBrk="0" fontAlgn="base" hangingPunct="0">
        <a:lnSpc>
          <a:spcPct val="90000"/>
        </a:lnSpc>
        <a:spcBef>
          <a:spcPct val="0"/>
        </a:spcBef>
        <a:spcAft>
          <a:spcPct val="0"/>
        </a:spcAft>
        <a:defRPr sz="4000" b="1">
          <a:solidFill>
            <a:schemeClr val="accent1"/>
          </a:solidFill>
          <a:latin typeface="Century Schoolbook" panose="02040604050505020304" pitchFamily="18" charset="0"/>
        </a:defRPr>
      </a:lvl5pPr>
      <a:lvl6pPr marL="457200" algn="l" rtl="0" fontAlgn="base">
        <a:lnSpc>
          <a:spcPct val="90000"/>
        </a:lnSpc>
        <a:spcBef>
          <a:spcPct val="0"/>
        </a:spcBef>
        <a:spcAft>
          <a:spcPct val="0"/>
        </a:spcAft>
        <a:defRPr sz="4000" b="1">
          <a:solidFill>
            <a:schemeClr val="accent1"/>
          </a:solidFill>
          <a:latin typeface="Century Schoolbook" panose="02040604050505020304" pitchFamily="18" charset="0"/>
        </a:defRPr>
      </a:lvl6pPr>
      <a:lvl7pPr marL="914400" algn="l" rtl="0" fontAlgn="base">
        <a:lnSpc>
          <a:spcPct val="90000"/>
        </a:lnSpc>
        <a:spcBef>
          <a:spcPct val="0"/>
        </a:spcBef>
        <a:spcAft>
          <a:spcPct val="0"/>
        </a:spcAft>
        <a:defRPr sz="4000" b="1">
          <a:solidFill>
            <a:schemeClr val="accent1"/>
          </a:solidFill>
          <a:latin typeface="Century Schoolbook" panose="02040604050505020304" pitchFamily="18" charset="0"/>
        </a:defRPr>
      </a:lvl7pPr>
      <a:lvl8pPr marL="1371600" algn="l" rtl="0" fontAlgn="base">
        <a:lnSpc>
          <a:spcPct val="90000"/>
        </a:lnSpc>
        <a:spcBef>
          <a:spcPct val="0"/>
        </a:spcBef>
        <a:spcAft>
          <a:spcPct val="0"/>
        </a:spcAft>
        <a:defRPr sz="4000" b="1">
          <a:solidFill>
            <a:schemeClr val="accent1"/>
          </a:solidFill>
          <a:latin typeface="Century Schoolbook" panose="02040604050505020304" pitchFamily="18" charset="0"/>
        </a:defRPr>
      </a:lvl8pPr>
      <a:lvl9pPr marL="1828800" algn="l" rtl="0" fontAlgn="base">
        <a:lnSpc>
          <a:spcPct val="90000"/>
        </a:lnSpc>
        <a:spcBef>
          <a:spcPct val="0"/>
        </a:spcBef>
        <a:spcAft>
          <a:spcPct val="0"/>
        </a:spcAft>
        <a:defRPr sz="4000" b="1">
          <a:solidFill>
            <a:schemeClr val="accent1"/>
          </a:solidFill>
          <a:latin typeface="Century Schoolbook" panose="02040604050505020304" pitchFamily="18" charset="0"/>
        </a:defRPr>
      </a:lvl9pPr>
    </p:titleStyle>
    <p:bodyStyle>
      <a:lvl1pPr marL="182563" indent="-182563" algn="l" rtl="0" eaLnBrk="0" fontAlgn="base" hangingPunct="0">
        <a:lnSpc>
          <a:spcPct val="95000"/>
        </a:lnSpc>
        <a:spcBef>
          <a:spcPts val="1400"/>
        </a:spcBef>
        <a:spcAft>
          <a:spcPts val="200"/>
        </a:spcAft>
        <a:buClr>
          <a:schemeClr val="accent1"/>
        </a:buClr>
        <a:buSzPct val="80000"/>
        <a:buFont typeface="Arial" panose="020B0604020202020204" pitchFamily="34" charset="0"/>
        <a:buChar char="•"/>
        <a:defRPr sz="2000" kern="1200" spc="10">
          <a:solidFill>
            <a:srgbClr val="595959"/>
          </a:solidFill>
          <a:latin typeface="+mn-lt"/>
          <a:ea typeface="+mn-ea"/>
          <a:cs typeface="+mn-cs"/>
        </a:defRPr>
      </a:lvl1pPr>
      <a:lvl2pPr marL="457200"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kern="1200">
          <a:solidFill>
            <a:srgbClr val="595959"/>
          </a:solidFill>
          <a:latin typeface="+mn-lt"/>
          <a:ea typeface="+mn-ea"/>
          <a:cs typeface="+mn-cs"/>
        </a:defRPr>
      </a:lvl2pPr>
      <a:lvl3pPr marL="730250"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600" kern="1200">
          <a:solidFill>
            <a:srgbClr val="595959"/>
          </a:solidFill>
          <a:latin typeface="+mn-lt"/>
          <a:ea typeface="+mn-ea"/>
          <a:cs typeface="+mn-cs"/>
        </a:defRPr>
      </a:lvl3pPr>
      <a:lvl4pPr marL="1004888"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400" kern="1200">
          <a:solidFill>
            <a:srgbClr val="595959"/>
          </a:solidFill>
          <a:latin typeface="+mn-lt"/>
          <a:ea typeface="+mn-ea"/>
          <a:cs typeface="+mn-cs"/>
        </a:defRPr>
      </a:lvl4pPr>
      <a:lvl5pPr marL="1279525" indent="-182563" algn="l" rtl="0" eaLnBrk="0" fontAlgn="base" hangingPunct="0">
        <a:lnSpc>
          <a:spcPct val="90000"/>
        </a:lnSpc>
        <a:spcBef>
          <a:spcPts val="300"/>
        </a:spcBef>
        <a:spcAft>
          <a:spcPts val="300"/>
        </a:spcAft>
        <a:buClr>
          <a:schemeClr val="accent1"/>
        </a:buClr>
        <a:buFont typeface="Wingdings 2" panose="05020102010507070707" pitchFamily="18" charset="2"/>
        <a:buChar char=""/>
        <a:defRPr sz="1400" kern="1200">
          <a:solidFill>
            <a:srgbClr val="595959"/>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55578" y="260648"/>
            <a:ext cx="7434267" cy="5911552"/>
          </a:xfrm>
        </p:spPr>
        <p:txBody>
          <a:bodyPr>
            <a:noAutofit/>
          </a:bodyPr>
          <a:lstStyle/>
          <a:p>
            <a:pPr algn="just"/>
            <a:r>
              <a:rPr lang="en-US" sz="4800" b="0" dirty="0"/>
              <a:t>A humble request to all, Please ask questions or doubts at the end of the presentation. You can note down the slide number given at the bottom-right corner of every slide.</a:t>
            </a:r>
          </a:p>
        </p:txBody>
      </p:sp>
      <p:sp>
        <p:nvSpPr>
          <p:cNvPr id="4" name="Slide Number Placeholder 3"/>
          <p:cNvSpPr>
            <a:spLocks noGrp="1"/>
          </p:cNvSpPr>
          <p:nvPr>
            <p:ph type="sldNum" sz="quarter" idx="12"/>
          </p:nvPr>
        </p:nvSpPr>
        <p:spPr/>
        <p:txBody>
          <a:bodyPr/>
          <a:lstStyle/>
          <a:p>
            <a:pPr>
              <a:defRPr/>
            </a:pPr>
            <a:fld id="{DA9B0B40-BD8E-479C-BD14-4D317FC531C7}" type="slidenum">
              <a:rPr lang="en-GB" altLang="en-US" sz="1800" kern="0">
                <a:solidFill>
                  <a:sysClr val="windowText" lastClr="000000"/>
                </a:solidFill>
              </a:rPr>
              <a:pPr>
                <a:defRPr/>
              </a:pPr>
              <a:t>1</a:t>
            </a:fld>
            <a:endParaRPr lang="en-GB" altLang="en-US" sz="1800" kern="0" dirty="0">
              <a:solidFill>
                <a:sysClr val="windowText" lastClr="000000"/>
              </a:solidFill>
            </a:endParaRPr>
          </a:p>
        </p:txBody>
      </p:sp>
    </p:spTree>
    <p:extLst>
      <p:ext uri="{BB962C8B-B14F-4D97-AF65-F5344CB8AC3E}">
        <p14:creationId xmlns:p14="http://schemas.microsoft.com/office/powerpoint/2010/main" val="1979263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46153" y="365128"/>
            <a:ext cx="6721475" cy="760413"/>
          </a:xfrm>
        </p:spPr>
        <p:txBody>
          <a:bodyPr/>
          <a:lstStyle/>
          <a:p>
            <a:pPr>
              <a:defRPr/>
            </a:pPr>
            <a:r>
              <a:rPr lang="en-GB" altLang="en-US" dirty="0"/>
              <a:t>Genetic Cascade</a:t>
            </a:r>
          </a:p>
        </p:txBody>
      </p:sp>
      <p:pic>
        <p:nvPicPr>
          <p:cNvPr id="24580"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11189" y="1484314"/>
            <a:ext cx="7700963" cy="4672012"/>
          </a:xfrm>
          <a:ln w="19050">
            <a:solidFill>
              <a:schemeClr val="tx1"/>
            </a:solid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a:defRPr/>
            </a:pPr>
            <a:fld id="{4D4B2DB9-1F83-4A2D-874C-E4A34FE08906}" type="slidenum">
              <a:rPr lang="en-GB" altLang="en-US" sz="1800" kern="0">
                <a:solidFill>
                  <a:sysClr val="windowText" lastClr="000000"/>
                </a:solidFill>
              </a:rPr>
              <a:pPr>
                <a:defRPr/>
              </a:pPr>
              <a:t>10</a:t>
            </a:fld>
            <a:endParaRPr lang="en-GB" altLang="en-US" sz="1800" kern="0" dirty="0">
              <a:solidFill>
                <a:sysClr val="windowText" lastClr="000000"/>
              </a:solidFill>
            </a:endParaRPr>
          </a:p>
        </p:txBody>
      </p:sp>
    </p:spTree>
    <p:extLst>
      <p:ext uri="{BB962C8B-B14F-4D97-AF65-F5344CB8AC3E}">
        <p14:creationId xmlns:p14="http://schemas.microsoft.com/office/powerpoint/2010/main" val="2757329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946151" y="365126"/>
            <a:ext cx="6794500" cy="831851"/>
          </a:xfrm>
        </p:spPr>
        <p:txBody>
          <a:bodyPr/>
          <a:lstStyle/>
          <a:p>
            <a:pPr>
              <a:defRPr/>
            </a:pPr>
            <a:r>
              <a:rPr lang="en-GB" altLang="en-US" dirty="0"/>
              <a:t>Regulatory mechanisms</a:t>
            </a:r>
          </a:p>
        </p:txBody>
      </p:sp>
      <p:pic>
        <p:nvPicPr>
          <p:cNvPr id="3072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11190" y="1989140"/>
            <a:ext cx="7705725" cy="4067175"/>
          </a:xfrm>
          <a:ln w="12700">
            <a:solidFill>
              <a:schemeClr val="tx1"/>
            </a:solidFill>
          </a:ln>
          <a:effectLst>
            <a:outerShdw blurRad="292100" dist="139700" dir="2700000" algn="tl" rotWithShape="0">
              <a:srgbClr val="333333">
                <a:alpha val="65000"/>
              </a:srgbClr>
            </a:outerShdw>
          </a:effectLst>
        </p:spPr>
      </p:pic>
      <p:sp>
        <p:nvSpPr>
          <p:cNvPr id="2" name="Slide Number Placeholder 1"/>
          <p:cNvSpPr>
            <a:spLocks noGrp="1"/>
          </p:cNvSpPr>
          <p:nvPr>
            <p:ph type="sldNum" sz="quarter" idx="12"/>
          </p:nvPr>
        </p:nvSpPr>
        <p:spPr/>
        <p:txBody>
          <a:bodyPr/>
          <a:lstStyle/>
          <a:p>
            <a:pPr>
              <a:defRPr/>
            </a:pPr>
            <a:fld id="{38725F74-068D-4DCD-A53B-F39434ADECF8}" type="slidenum">
              <a:rPr lang="en-GB" altLang="en-US" sz="1800" kern="0">
                <a:solidFill>
                  <a:sysClr val="windowText" lastClr="000000"/>
                </a:solidFill>
              </a:rPr>
              <a:pPr>
                <a:defRPr/>
              </a:pPr>
              <a:t>11</a:t>
            </a:fld>
            <a:endParaRPr lang="en-GB" altLang="en-US" sz="1800" kern="0" dirty="0">
              <a:solidFill>
                <a:sysClr val="windowText" lastClr="000000"/>
              </a:solidFill>
            </a:endParaRPr>
          </a:p>
        </p:txBody>
      </p:sp>
    </p:spTree>
    <p:extLst>
      <p:ext uri="{BB962C8B-B14F-4D97-AF65-F5344CB8AC3E}">
        <p14:creationId xmlns:p14="http://schemas.microsoft.com/office/powerpoint/2010/main" val="2205811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1156" r="15177"/>
          <a:stretch/>
        </p:blipFill>
        <p:spPr>
          <a:xfrm>
            <a:off x="21" y="11"/>
            <a:ext cx="9143980" cy="6857991"/>
          </a:xfrm>
          <a:prstGeom prst="rect">
            <a:avLst/>
          </a:prstGeom>
        </p:spPr>
      </p:pic>
      <p:sp>
        <p:nvSpPr>
          <p:cNvPr id="71" name="Rectangle 6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7834" y="0"/>
            <a:ext cx="5354646" cy="685800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Century Schoolbook" panose="02040604050505020304"/>
            </a:endParaRPr>
          </a:p>
        </p:txBody>
      </p:sp>
      <p:sp>
        <p:nvSpPr>
          <p:cNvPr id="70" name="Rectangle 6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0" y="0"/>
            <a:ext cx="73152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770" name="Rectangle 2"/>
          <p:cNvSpPr>
            <a:spLocks noGrp="1" noChangeArrowheads="1"/>
          </p:cNvSpPr>
          <p:nvPr>
            <p:ph type="title"/>
          </p:nvPr>
        </p:nvSpPr>
        <p:spPr>
          <a:xfrm>
            <a:off x="3368042" y="365759"/>
            <a:ext cx="4758321" cy="1828800"/>
          </a:xfrm>
        </p:spPr>
        <p:txBody>
          <a:bodyPr>
            <a:normAutofit/>
          </a:bodyPr>
          <a:lstStyle/>
          <a:p>
            <a:pPr>
              <a:defRPr/>
            </a:pPr>
            <a:r>
              <a:rPr lang="en-GB" altLang="en-US" dirty="0"/>
              <a:t>Integrating environmental signals</a:t>
            </a:r>
          </a:p>
        </p:txBody>
      </p:sp>
      <p:sp>
        <p:nvSpPr>
          <p:cNvPr id="32771" name="Rectangle 3"/>
          <p:cNvSpPr>
            <a:spLocks noGrp="1" noChangeArrowheads="1"/>
          </p:cNvSpPr>
          <p:nvPr>
            <p:ph idx="1"/>
          </p:nvPr>
        </p:nvSpPr>
        <p:spPr>
          <a:xfrm>
            <a:off x="3368040" y="2324105"/>
            <a:ext cx="4758323" cy="4441825"/>
          </a:xfrm>
        </p:spPr>
        <p:txBody>
          <a:bodyPr>
            <a:normAutofit/>
          </a:bodyPr>
          <a:lstStyle/>
          <a:p>
            <a:pPr algn="just" eaLnBrk="1" fontAlgn="auto" hangingPunct="1">
              <a:lnSpc>
                <a:spcPct val="150000"/>
              </a:lnSpc>
              <a:buFont typeface="Wingdings" panose="05000000000000000000" pitchFamily="2" charset="2"/>
              <a:buChar char="§"/>
              <a:defRPr/>
            </a:pPr>
            <a:r>
              <a:rPr lang="en-GB" altLang="en-US" dirty="0"/>
              <a:t>Chemotactic responses</a:t>
            </a:r>
          </a:p>
          <a:p>
            <a:pPr algn="just" eaLnBrk="1" fontAlgn="auto" hangingPunct="1">
              <a:lnSpc>
                <a:spcPct val="150000"/>
              </a:lnSpc>
              <a:buFont typeface="Wingdings" panose="05000000000000000000" pitchFamily="2" charset="2"/>
              <a:buChar char="§"/>
              <a:defRPr/>
            </a:pPr>
            <a:r>
              <a:rPr lang="en-GB" altLang="en-US" dirty="0"/>
              <a:t>Attractant or repellent molecules bind directly to specialized receptors leading to phosphorylation cascade</a:t>
            </a:r>
          </a:p>
          <a:p>
            <a:pPr marL="560057" lvl="1" indent="-285744" algn="just">
              <a:lnSpc>
                <a:spcPct val="150000"/>
              </a:lnSpc>
              <a:buFont typeface="Wingdings" panose="05000000000000000000" pitchFamily="2" charset="2"/>
              <a:buChar char="§"/>
              <a:defRPr/>
            </a:pPr>
            <a:r>
              <a:rPr lang="en-GB" altLang="en-US" dirty="0"/>
              <a:t>Pulses of agents matched with behavioural changes </a:t>
            </a:r>
          </a:p>
          <a:p>
            <a:pPr marL="560057" lvl="1" indent="-285744" algn="just">
              <a:lnSpc>
                <a:spcPct val="150000"/>
              </a:lnSpc>
              <a:buFont typeface="Wingdings" panose="05000000000000000000" pitchFamily="2" charset="2"/>
              <a:buChar char="§"/>
              <a:defRPr/>
            </a:pPr>
            <a:r>
              <a:rPr lang="en-GB" altLang="en-US" dirty="0"/>
              <a:t>Mutants shown to have altered enzymatic activity</a:t>
            </a:r>
          </a:p>
        </p:txBody>
      </p:sp>
      <p:sp>
        <p:nvSpPr>
          <p:cNvPr id="2" name="Slide Number Placeholder 1"/>
          <p:cNvSpPr>
            <a:spLocks noGrp="1"/>
          </p:cNvSpPr>
          <p:nvPr>
            <p:ph type="sldNum" sz="quarter" idx="12"/>
          </p:nvPr>
        </p:nvSpPr>
        <p:spPr>
          <a:xfrm>
            <a:off x="8441055" y="6172204"/>
            <a:ext cx="685800" cy="593725"/>
          </a:xfrm>
        </p:spPr>
        <p:txBody>
          <a:bodyPr>
            <a:normAutofit/>
          </a:bodyPr>
          <a:lstStyle/>
          <a:p>
            <a:pPr>
              <a:defRPr/>
            </a:pPr>
            <a:fld id="{8F3AF4EF-E0C3-4366-866D-8B14E6F16F13}" type="slidenum">
              <a:rPr lang="en-GB" altLang="en-US" sz="1800" kern="0">
                <a:solidFill>
                  <a:sysClr val="windowText" lastClr="000000"/>
                </a:solidFill>
              </a:rPr>
              <a:pPr>
                <a:defRPr/>
              </a:pPr>
              <a:t>12</a:t>
            </a:fld>
            <a:endParaRPr lang="en-GB" altLang="en-US" sz="1800" kern="0" dirty="0">
              <a:solidFill>
                <a:sysClr val="windowText" lastClr="000000"/>
              </a:solidFill>
            </a:endParaRPr>
          </a:p>
        </p:txBody>
      </p:sp>
    </p:spTree>
    <p:extLst>
      <p:ext uri="{BB962C8B-B14F-4D97-AF65-F5344CB8AC3E}">
        <p14:creationId xmlns:p14="http://schemas.microsoft.com/office/powerpoint/2010/main" val="2012721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46151" y="365129"/>
            <a:ext cx="7081839" cy="976313"/>
          </a:xfrm>
        </p:spPr>
        <p:txBody>
          <a:bodyPr/>
          <a:lstStyle/>
          <a:p>
            <a:pPr>
              <a:defRPr/>
            </a:pPr>
            <a:r>
              <a:rPr lang="en-GB" altLang="en-US" dirty="0"/>
              <a:t>Cell cycle models</a:t>
            </a:r>
          </a:p>
        </p:txBody>
      </p:sp>
      <p:sp>
        <p:nvSpPr>
          <p:cNvPr id="33795" name="Rectangle 3"/>
          <p:cNvSpPr>
            <a:spLocks noGrp="1" noChangeArrowheads="1"/>
          </p:cNvSpPr>
          <p:nvPr>
            <p:ph idx="1"/>
          </p:nvPr>
        </p:nvSpPr>
        <p:spPr>
          <a:xfrm>
            <a:off x="946151" y="1802298"/>
            <a:ext cx="7081839" cy="4666767"/>
          </a:xfrm>
        </p:spPr>
        <p:txBody>
          <a:bodyPr>
            <a:noAutofit/>
          </a:bodyPr>
          <a:lstStyle/>
          <a:p>
            <a:pPr algn="just">
              <a:lnSpc>
                <a:spcPct val="200000"/>
              </a:lnSpc>
              <a:defRPr/>
            </a:pPr>
            <a:r>
              <a:rPr lang="en-GB" altLang="en-US" sz="2400" dirty="0">
                <a:solidFill>
                  <a:schemeClr val="tx2">
                    <a:lumMod val="50000"/>
                  </a:schemeClr>
                </a:solidFill>
              </a:rPr>
              <a:t>Genetic regulation coupling to cell cycle</a:t>
            </a:r>
          </a:p>
          <a:p>
            <a:pPr algn="just">
              <a:lnSpc>
                <a:spcPct val="200000"/>
              </a:lnSpc>
              <a:defRPr/>
            </a:pPr>
            <a:r>
              <a:rPr lang="en-GB" altLang="en-US" sz="2400" dirty="0">
                <a:solidFill>
                  <a:schemeClr val="tx2">
                    <a:lumMod val="50000"/>
                  </a:schemeClr>
                </a:solidFill>
              </a:rPr>
              <a:t>Modelling of biochemical reactions that support oscillations</a:t>
            </a:r>
          </a:p>
          <a:p>
            <a:pPr lvl="1" algn="just">
              <a:lnSpc>
                <a:spcPct val="200000"/>
              </a:lnSpc>
              <a:defRPr/>
            </a:pPr>
            <a:r>
              <a:rPr lang="en-GB" altLang="en-US" sz="2000" dirty="0">
                <a:solidFill>
                  <a:schemeClr val="tx2">
                    <a:lumMod val="50000"/>
                  </a:schemeClr>
                </a:solidFill>
              </a:rPr>
              <a:t>p</a:t>
            </a:r>
            <a:r>
              <a:rPr lang="en-GB" altLang="en-US" sz="2000" baseline="30000" dirty="0">
                <a:solidFill>
                  <a:schemeClr val="tx2">
                    <a:lumMod val="50000"/>
                  </a:schemeClr>
                </a:solidFill>
              </a:rPr>
              <a:t>34</a:t>
            </a:r>
            <a:r>
              <a:rPr lang="en-GB" altLang="en-US" sz="2000" dirty="0">
                <a:solidFill>
                  <a:schemeClr val="tx2">
                    <a:lumMod val="50000"/>
                  </a:schemeClr>
                </a:solidFill>
              </a:rPr>
              <a:t>activation, p</a:t>
            </a:r>
            <a:r>
              <a:rPr lang="en-GB" altLang="en-US" sz="2000" baseline="30000" dirty="0">
                <a:solidFill>
                  <a:schemeClr val="tx2">
                    <a:lumMod val="50000"/>
                  </a:schemeClr>
                </a:solidFill>
              </a:rPr>
              <a:t>34</a:t>
            </a:r>
            <a:r>
              <a:rPr lang="en-GB" altLang="en-US" sz="2000" dirty="0">
                <a:solidFill>
                  <a:schemeClr val="tx2">
                    <a:lumMod val="50000"/>
                  </a:schemeClr>
                </a:solidFill>
              </a:rPr>
              <a:t>/cyclin interactions and cyclin degradation suggested</a:t>
            </a:r>
          </a:p>
          <a:p>
            <a:pPr lvl="1" algn="just">
              <a:lnSpc>
                <a:spcPct val="200000"/>
              </a:lnSpc>
              <a:defRPr/>
            </a:pPr>
            <a:r>
              <a:rPr lang="en-GB" altLang="en-US" sz="2000" dirty="0">
                <a:solidFill>
                  <a:schemeClr val="tx2">
                    <a:lumMod val="50000"/>
                  </a:schemeClr>
                </a:solidFill>
              </a:rPr>
              <a:t>However shown to be far more elaborate</a:t>
            </a:r>
          </a:p>
        </p:txBody>
      </p:sp>
      <p:sp>
        <p:nvSpPr>
          <p:cNvPr id="2" name="Slide Number Placeholder 1"/>
          <p:cNvSpPr>
            <a:spLocks noGrp="1"/>
          </p:cNvSpPr>
          <p:nvPr>
            <p:ph type="sldNum" sz="quarter" idx="12"/>
          </p:nvPr>
        </p:nvSpPr>
        <p:spPr>
          <a:xfrm>
            <a:off x="8440739" y="6172203"/>
            <a:ext cx="685800" cy="593725"/>
          </a:xfrm>
        </p:spPr>
        <p:txBody>
          <a:bodyPr/>
          <a:lstStyle/>
          <a:p>
            <a:pPr>
              <a:defRPr/>
            </a:pPr>
            <a:fld id="{C6DA176A-908B-43AB-B490-739B0C3CAA9D}" type="slidenum">
              <a:rPr lang="en-GB" altLang="en-US" sz="1800" kern="0">
                <a:solidFill>
                  <a:sysClr val="windowText" lastClr="000000"/>
                </a:solidFill>
              </a:rPr>
              <a:pPr>
                <a:defRPr/>
              </a:pPr>
              <a:t>13</a:t>
            </a:fld>
            <a:endParaRPr lang="en-GB" altLang="en-US" sz="1800" kern="0" dirty="0">
              <a:solidFill>
                <a:sysClr val="windowText" lastClr="000000"/>
              </a:solidFill>
            </a:endParaRPr>
          </a:p>
        </p:txBody>
      </p:sp>
    </p:spTree>
    <p:extLst>
      <p:ext uri="{BB962C8B-B14F-4D97-AF65-F5344CB8AC3E}">
        <p14:creationId xmlns:p14="http://schemas.microsoft.com/office/powerpoint/2010/main" val="2136037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46153" y="365125"/>
            <a:ext cx="6938963" cy="903288"/>
          </a:xfrm>
        </p:spPr>
        <p:txBody>
          <a:bodyPr/>
          <a:lstStyle/>
          <a:p>
            <a:pPr>
              <a:defRPr/>
            </a:pPr>
            <a:r>
              <a:rPr lang="en-GB" altLang="en-US" dirty="0"/>
              <a:t>Developmental Switches</a:t>
            </a:r>
          </a:p>
        </p:txBody>
      </p:sp>
      <p:sp>
        <p:nvSpPr>
          <p:cNvPr id="34819" name="Rectangle 3"/>
          <p:cNvSpPr>
            <a:spLocks noGrp="1" noChangeArrowheads="1"/>
          </p:cNvSpPr>
          <p:nvPr>
            <p:ph idx="1"/>
          </p:nvPr>
        </p:nvSpPr>
        <p:spPr>
          <a:xfrm>
            <a:off x="946153" y="2120348"/>
            <a:ext cx="6938963" cy="4645576"/>
          </a:xfrm>
        </p:spPr>
        <p:txBody>
          <a:bodyPr>
            <a:normAutofit/>
          </a:bodyPr>
          <a:lstStyle/>
          <a:p>
            <a:pPr algn="just">
              <a:lnSpc>
                <a:spcPct val="150000"/>
              </a:lnSpc>
              <a:defRPr/>
            </a:pPr>
            <a:r>
              <a:rPr lang="en-GB" altLang="en-US" sz="2400" dirty="0">
                <a:solidFill>
                  <a:schemeClr val="tx2">
                    <a:lumMod val="50000"/>
                  </a:schemeClr>
                </a:solidFill>
              </a:rPr>
              <a:t>Different physiological states require switching mechanisms</a:t>
            </a:r>
          </a:p>
          <a:p>
            <a:pPr algn="just">
              <a:lnSpc>
                <a:spcPct val="150000"/>
              </a:lnSpc>
              <a:defRPr/>
            </a:pPr>
            <a:r>
              <a:rPr lang="en-GB" altLang="en-US" sz="2400" dirty="0">
                <a:solidFill>
                  <a:schemeClr val="tx2">
                    <a:lumMod val="50000"/>
                  </a:schemeClr>
                </a:solidFill>
              </a:rPr>
              <a:t>Cell-density-dependent gene expression</a:t>
            </a:r>
          </a:p>
          <a:p>
            <a:pPr lvl="1" algn="just">
              <a:lnSpc>
                <a:spcPct val="150000"/>
              </a:lnSpc>
              <a:defRPr/>
            </a:pPr>
            <a:r>
              <a:rPr lang="en-GB" altLang="en-US" sz="2000" dirty="0">
                <a:solidFill>
                  <a:schemeClr val="tx2">
                    <a:lumMod val="50000"/>
                  </a:schemeClr>
                </a:solidFill>
              </a:rPr>
              <a:t>Quorum-sensing</a:t>
            </a:r>
          </a:p>
          <a:p>
            <a:pPr lvl="2" algn="just">
              <a:lnSpc>
                <a:spcPct val="150000"/>
              </a:lnSpc>
              <a:defRPr/>
            </a:pPr>
            <a:r>
              <a:rPr lang="en-GB" altLang="en-US" sz="1800" dirty="0">
                <a:solidFill>
                  <a:schemeClr val="tx2">
                    <a:lumMod val="50000"/>
                  </a:schemeClr>
                </a:solidFill>
              </a:rPr>
              <a:t>Higher density = Higher peptide Pheromone concentration</a:t>
            </a:r>
          </a:p>
          <a:p>
            <a:pPr lvl="1" algn="just">
              <a:lnSpc>
                <a:spcPct val="150000"/>
              </a:lnSpc>
              <a:defRPr/>
            </a:pPr>
            <a:r>
              <a:rPr lang="en-GB" altLang="en-US" sz="2000" dirty="0">
                <a:solidFill>
                  <a:schemeClr val="tx2">
                    <a:lumMod val="50000"/>
                  </a:schemeClr>
                </a:solidFill>
              </a:rPr>
              <a:t>Lytic/Lysogenic determination</a:t>
            </a:r>
          </a:p>
          <a:p>
            <a:pPr algn="just">
              <a:buNone/>
              <a:defRPr/>
            </a:pPr>
            <a:endParaRPr lang="en-GB" altLang="en-US" dirty="0">
              <a:solidFill>
                <a:schemeClr val="tx1">
                  <a:lumMod val="65000"/>
                  <a:lumOff val="35000"/>
                </a:schemeClr>
              </a:solidFill>
            </a:endParaRPr>
          </a:p>
          <a:p>
            <a:pPr algn="just">
              <a:defRPr/>
            </a:pPr>
            <a:endParaRPr lang="en-GB" altLang="en-US" dirty="0">
              <a:solidFill>
                <a:schemeClr val="tx1">
                  <a:lumMod val="65000"/>
                  <a:lumOff val="35000"/>
                </a:schemeClr>
              </a:solidFill>
            </a:endParaRPr>
          </a:p>
          <a:p>
            <a:pPr algn="just">
              <a:buNone/>
              <a:defRPr/>
            </a:pPr>
            <a:endParaRPr lang="en-GB" altLang="en-US" dirty="0">
              <a:solidFill>
                <a:schemeClr val="tx1">
                  <a:lumMod val="65000"/>
                  <a:lumOff val="35000"/>
                </a:schemeClr>
              </a:solidFill>
            </a:endParaRPr>
          </a:p>
          <a:p>
            <a:pPr algn="just">
              <a:defRPr/>
            </a:pPr>
            <a:endParaRPr lang="en-GB" altLang="en-US" dirty="0">
              <a:solidFill>
                <a:schemeClr val="tx1">
                  <a:lumMod val="65000"/>
                  <a:lumOff val="35000"/>
                </a:schemeClr>
              </a:solidFill>
            </a:endParaRPr>
          </a:p>
          <a:p>
            <a:pPr algn="just">
              <a:defRPr/>
            </a:pPr>
            <a:endParaRPr lang="en-GB" altLang="en-US" dirty="0">
              <a:solidFill>
                <a:schemeClr val="tx1">
                  <a:lumMod val="65000"/>
                  <a:lumOff val="35000"/>
                </a:schemeClr>
              </a:solidFill>
            </a:endParaRPr>
          </a:p>
        </p:txBody>
      </p:sp>
      <p:sp>
        <p:nvSpPr>
          <p:cNvPr id="2" name="Slide Number Placeholder 1"/>
          <p:cNvSpPr>
            <a:spLocks noGrp="1"/>
          </p:cNvSpPr>
          <p:nvPr>
            <p:ph type="sldNum" sz="quarter" idx="12"/>
          </p:nvPr>
        </p:nvSpPr>
        <p:spPr/>
        <p:txBody>
          <a:bodyPr/>
          <a:lstStyle/>
          <a:p>
            <a:pPr>
              <a:defRPr/>
            </a:pPr>
            <a:fld id="{417A9322-6A3E-4D49-8503-9490E47CC2E1}" type="slidenum">
              <a:rPr lang="en-GB" altLang="en-US" sz="1800" kern="0">
                <a:solidFill>
                  <a:sysClr val="windowText" lastClr="000000"/>
                </a:solidFill>
              </a:rPr>
              <a:pPr>
                <a:defRPr/>
              </a:pPr>
              <a:t>14</a:t>
            </a:fld>
            <a:endParaRPr lang="en-GB" altLang="en-US" sz="1800" kern="0" dirty="0">
              <a:solidFill>
                <a:sysClr val="windowText" lastClr="000000"/>
              </a:solidFill>
            </a:endParaRPr>
          </a:p>
        </p:txBody>
      </p:sp>
    </p:spTree>
    <p:extLst>
      <p:ext uri="{BB962C8B-B14F-4D97-AF65-F5344CB8AC3E}">
        <p14:creationId xmlns:p14="http://schemas.microsoft.com/office/powerpoint/2010/main" val="1707163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250"/>
          <a:stretch/>
        </p:blipFill>
        <p:spPr>
          <a:xfrm>
            <a:off x="21" y="11"/>
            <a:ext cx="9143980" cy="6857991"/>
          </a:xfrm>
          <a:prstGeom prst="rect">
            <a:avLst/>
          </a:prstGeom>
        </p:spPr>
      </p:pic>
      <p:sp>
        <p:nvSpPr>
          <p:cNvPr id="69" name="Rectangle 6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7834" y="0"/>
            <a:ext cx="5354646" cy="685800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Century Schoolbook" panose="02040604050505020304"/>
            </a:endParaRPr>
          </a:p>
        </p:txBody>
      </p:sp>
      <p:sp>
        <p:nvSpPr>
          <p:cNvPr id="73" name="Rectangle 6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0" y="0"/>
            <a:ext cx="73152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866" name="Rectangle 2"/>
          <p:cNvSpPr>
            <a:spLocks noGrp="1" noChangeArrowheads="1"/>
          </p:cNvSpPr>
          <p:nvPr>
            <p:ph type="title"/>
          </p:nvPr>
        </p:nvSpPr>
        <p:spPr>
          <a:xfrm>
            <a:off x="3368042" y="365762"/>
            <a:ext cx="4758321" cy="747425"/>
          </a:xfrm>
        </p:spPr>
        <p:txBody>
          <a:bodyPr>
            <a:normAutofit/>
          </a:bodyPr>
          <a:lstStyle/>
          <a:p>
            <a:pPr>
              <a:defRPr/>
            </a:pPr>
            <a:r>
              <a:rPr lang="en-GB" altLang="en-US" dirty="0"/>
              <a:t>Modelling</a:t>
            </a:r>
          </a:p>
        </p:txBody>
      </p:sp>
      <p:sp>
        <p:nvSpPr>
          <p:cNvPr id="36867" name="Rectangle 3"/>
          <p:cNvSpPr>
            <a:spLocks noGrp="1" noChangeArrowheads="1"/>
          </p:cNvSpPr>
          <p:nvPr>
            <p:ph idx="1"/>
          </p:nvPr>
        </p:nvSpPr>
        <p:spPr>
          <a:xfrm>
            <a:off x="3368040" y="1478934"/>
            <a:ext cx="4758323" cy="5286995"/>
          </a:xfrm>
        </p:spPr>
        <p:txBody>
          <a:bodyPr>
            <a:normAutofit/>
          </a:bodyPr>
          <a:lstStyle/>
          <a:p>
            <a:pPr>
              <a:lnSpc>
                <a:spcPct val="150000"/>
              </a:lnSpc>
              <a:defRPr/>
            </a:pPr>
            <a:r>
              <a:rPr lang="en-GB" altLang="en-US" sz="2400" dirty="0"/>
              <a:t>Promoter control Models</a:t>
            </a:r>
          </a:p>
          <a:p>
            <a:pPr>
              <a:lnSpc>
                <a:spcPct val="150000"/>
              </a:lnSpc>
              <a:defRPr/>
            </a:pPr>
            <a:r>
              <a:rPr lang="en-GB" altLang="en-US" sz="2400" dirty="0"/>
              <a:t>Stochastic processes in regulatory kinetics</a:t>
            </a:r>
          </a:p>
          <a:p>
            <a:pPr>
              <a:lnSpc>
                <a:spcPct val="150000"/>
              </a:lnSpc>
              <a:defRPr/>
            </a:pPr>
            <a:r>
              <a:rPr lang="en-GB" altLang="en-US" sz="2400" dirty="0"/>
              <a:t>Modelling macromolecular complexes</a:t>
            </a:r>
          </a:p>
          <a:p>
            <a:pPr>
              <a:lnSpc>
                <a:spcPct val="150000"/>
              </a:lnSpc>
              <a:defRPr/>
            </a:pPr>
            <a:r>
              <a:rPr lang="en-GB" altLang="en-US" sz="2400" dirty="0"/>
              <a:t>Uncertainty in intracellular environment and reaction rates</a:t>
            </a:r>
          </a:p>
        </p:txBody>
      </p:sp>
      <p:sp>
        <p:nvSpPr>
          <p:cNvPr id="2" name="Slide Number Placeholder 1"/>
          <p:cNvSpPr>
            <a:spLocks noGrp="1"/>
          </p:cNvSpPr>
          <p:nvPr>
            <p:ph type="sldNum" sz="quarter" idx="12"/>
          </p:nvPr>
        </p:nvSpPr>
        <p:spPr>
          <a:xfrm>
            <a:off x="8441055" y="6172204"/>
            <a:ext cx="685800" cy="593725"/>
          </a:xfrm>
        </p:spPr>
        <p:txBody>
          <a:bodyPr>
            <a:normAutofit/>
          </a:bodyPr>
          <a:lstStyle/>
          <a:p>
            <a:pPr>
              <a:defRPr/>
            </a:pPr>
            <a:fld id="{E2329B75-91C6-4794-9918-28FB84E0F001}" type="slidenum">
              <a:rPr lang="en-GB" altLang="en-US" sz="1800" kern="0">
                <a:solidFill>
                  <a:sysClr val="windowText" lastClr="000000"/>
                </a:solidFill>
              </a:rPr>
              <a:pPr>
                <a:defRPr/>
              </a:pPr>
              <a:t>15</a:t>
            </a:fld>
            <a:endParaRPr lang="en-GB" altLang="en-US" sz="1800" kern="0" dirty="0">
              <a:solidFill>
                <a:sysClr val="windowText" lastClr="000000"/>
              </a:solidFill>
            </a:endParaRPr>
          </a:p>
        </p:txBody>
      </p:sp>
    </p:spTree>
    <p:extLst>
      <p:ext uri="{BB962C8B-B14F-4D97-AF65-F5344CB8AC3E}">
        <p14:creationId xmlns:p14="http://schemas.microsoft.com/office/powerpoint/2010/main" val="6834405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46153" y="365128"/>
            <a:ext cx="7269163" cy="903635"/>
          </a:xfrm>
        </p:spPr>
        <p:txBody>
          <a:bodyPr/>
          <a:lstStyle/>
          <a:p>
            <a:r>
              <a:rPr lang="en-US" dirty="0"/>
              <a:t>Promoter Control Models</a:t>
            </a:r>
          </a:p>
        </p:txBody>
      </p:sp>
      <p:sp>
        <p:nvSpPr>
          <p:cNvPr id="4" name="Slide Number Placeholder 3"/>
          <p:cNvSpPr>
            <a:spLocks noGrp="1"/>
          </p:cNvSpPr>
          <p:nvPr>
            <p:ph type="sldNum" sz="quarter" idx="12"/>
          </p:nvPr>
        </p:nvSpPr>
        <p:spPr/>
        <p:txBody>
          <a:bodyPr/>
          <a:lstStyle/>
          <a:p>
            <a:pPr>
              <a:defRPr/>
            </a:pPr>
            <a:fld id="{DA9B0B40-BD8E-479C-BD14-4D317FC531C7}" type="slidenum">
              <a:rPr lang="en-GB" altLang="en-US" sz="1800" kern="0">
                <a:solidFill>
                  <a:sysClr val="windowText" lastClr="000000"/>
                </a:solidFill>
              </a:rPr>
              <a:pPr>
                <a:defRPr/>
              </a:pPr>
              <a:t>16</a:t>
            </a:fld>
            <a:endParaRPr lang="en-GB" altLang="en-US" sz="1800" kern="0" dirty="0">
              <a:solidFill>
                <a:sysClr val="windowText" lastClr="000000"/>
              </a:solidFill>
            </a:endParaRPr>
          </a:p>
        </p:txBody>
      </p:sp>
      <p:pic>
        <p:nvPicPr>
          <p:cNvPr id="9" name="Content Placeholder 4"/>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r="2778" b="-15441"/>
          <a:stretch/>
        </p:blipFill>
        <p:spPr bwMode="auto">
          <a:xfrm>
            <a:off x="1835696" y="1633021"/>
            <a:ext cx="5040560" cy="571844"/>
          </a:xfrm>
          <a:prstGeom prst="rect">
            <a:avLst/>
          </a:prstGeom>
          <a:solidFill>
            <a:srgbClr val="FFFFFF">
              <a:shade val="85000"/>
            </a:srgbClr>
          </a:solidFill>
          <a:ln w="190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0" name="TextBox 9"/>
          <p:cNvSpPr txBox="1"/>
          <p:nvPr/>
        </p:nvSpPr>
        <p:spPr>
          <a:xfrm>
            <a:off x="963010" y="2493466"/>
            <a:ext cx="6506171" cy="400110"/>
          </a:xfrm>
          <a:prstGeom prst="rect">
            <a:avLst/>
          </a:prstGeom>
          <a:noFill/>
        </p:spPr>
        <p:txBody>
          <a:bodyPr wrap="square" rtlCol="0">
            <a:spAutoFit/>
          </a:bodyPr>
          <a:lstStyle/>
          <a:p>
            <a:pPr>
              <a:defRPr/>
            </a:pPr>
            <a:r>
              <a:rPr lang="en-US" sz="2000" i="1" kern="0" spc="11" dirty="0">
                <a:latin typeface="Century Schoolbook" panose="02040604050505020304"/>
              </a:rPr>
              <a:t>X</a:t>
            </a:r>
            <a:r>
              <a:rPr lang="en-US" sz="2000" i="1" kern="0" spc="11" baseline="-25000" dirty="0">
                <a:latin typeface="Century Schoolbook" panose="02040604050505020304"/>
              </a:rPr>
              <a:t>i  </a:t>
            </a:r>
            <a:r>
              <a:rPr lang="en-US" sz="2000" kern="0" spc="11" dirty="0">
                <a:latin typeface="Century Schoolbook" panose="02040604050505020304"/>
              </a:rPr>
              <a:t>is the concentration of </a:t>
            </a:r>
            <a:r>
              <a:rPr lang="en-US" sz="2000" i="1" kern="0" spc="11" dirty="0">
                <a:latin typeface="Century Schoolbook" panose="02040604050505020304"/>
              </a:rPr>
              <a:t>i</a:t>
            </a:r>
            <a:r>
              <a:rPr lang="en-US" sz="2000" i="1" kern="0" spc="11" baseline="30000" dirty="0">
                <a:latin typeface="Century Schoolbook" panose="02040604050505020304"/>
              </a:rPr>
              <a:t>th</a:t>
            </a:r>
            <a:r>
              <a:rPr lang="en-US" sz="2000" kern="0" spc="11" dirty="0">
                <a:latin typeface="Century Schoolbook" panose="02040604050505020304"/>
              </a:rPr>
              <a:t> protein species</a:t>
            </a:r>
            <a:endParaRPr lang="en-US" kern="0" dirty="0"/>
          </a:p>
        </p:txBody>
      </p:sp>
      <mc:AlternateContent xmlns:mc="http://schemas.openxmlformats.org/markup-compatibility/2006" xmlns:a14="http://schemas.microsoft.com/office/drawing/2010/main">
        <mc:Choice Requires="a14">
          <p:sp>
            <p:nvSpPr>
              <p:cNvPr id="11" name="TextBox 10"/>
              <p:cNvSpPr txBox="1"/>
              <p:nvPr/>
            </p:nvSpPr>
            <p:spPr>
              <a:xfrm>
                <a:off x="963010" y="3044766"/>
                <a:ext cx="6434163" cy="541430"/>
              </a:xfrm>
              <a:prstGeom prst="rect">
                <a:avLst/>
              </a:prstGeom>
              <a:noFill/>
            </p:spPr>
            <p:txBody>
              <a:bodyPr wrap="square" rtlCol="0">
                <a:spAutoFit/>
              </a:bodyPr>
              <a:lstStyle/>
              <a:p>
                <a:pPr>
                  <a:defRPr/>
                </a:pPr>
                <a14:m>
                  <m:oMath xmlns:m="http://schemas.openxmlformats.org/officeDocument/2006/math">
                    <m:acc>
                      <m:accPr>
                        <m:chr m:val="̇"/>
                        <m:ctrlPr>
                          <a:rPr lang="en-US" sz="2000" i="1" kern="0" spc="11" smtClean="0">
                            <a:solidFill>
                              <a:schemeClr val="tx1"/>
                            </a:solidFill>
                            <a:latin typeface="Cambria Math" panose="02040503050406030204" pitchFamily="18" charset="0"/>
                          </a:rPr>
                        </m:ctrlPr>
                      </m:accPr>
                      <m:e>
                        <m:r>
                          <a:rPr lang="en-US" sz="2000" i="1" kern="0" spc="11">
                            <a:solidFill>
                              <a:schemeClr val="tx1"/>
                            </a:solidFill>
                            <a:latin typeface="Cambria Math" panose="02040503050406030204" pitchFamily="18" charset="0"/>
                          </a:rPr>
                          <m:t>𝑋</m:t>
                        </m:r>
                      </m:e>
                    </m:acc>
                  </m:oMath>
                </a14:m>
                <a:r>
                  <a:rPr lang="en-US" sz="2000" kern="0" spc="11" dirty="0">
                    <a:solidFill>
                      <a:schemeClr val="tx1"/>
                    </a:solidFill>
                  </a:rPr>
                  <a:t>  is the time derivative of </a:t>
                </a:r>
                <a:r>
                  <a:rPr lang="en-US" sz="2000" i="1" kern="0" spc="11" dirty="0">
                    <a:solidFill>
                      <a:schemeClr val="tx1"/>
                    </a:solidFill>
                  </a:rPr>
                  <a:t>X</a:t>
                </a:r>
                <a:r>
                  <a:rPr lang="en-US" sz="2000" i="1" kern="0" spc="11" baseline="-25000" dirty="0">
                    <a:solidFill>
                      <a:schemeClr val="tx1"/>
                    </a:solidFill>
                  </a:rPr>
                  <a:t>i  </a:t>
                </a:r>
                <a:r>
                  <a:rPr lang="en-US" sz="2000" kern="0" spc="11" dirty="0">
                    <a:solidFill>
                      <a:schemeClr val="tx1"/>
                    </a:solidFill>
                  </a:rPr>
                  <a:t> i.e.    </a:t>
                </a:r>
                <a14:m>
                  <m:oMath xmlns:m="http://schemas.openxmlformats.org/officeDocument/2006/math">
                    <m:acc>
                      <m:accPr>
                        <m:chr m:val="̇"/>
                        <m:ctrlPr>
                          <a:rPr lang="en-US" sz="2000" i="1" kern="0" spc="11">
                            <a:solidFill>
                              <a:schemeClr val="tx1"/>
                            </a:solidFill>
                            <a:latin typeface="Cambria Math" panose="02040503050406030204" pitchFamily="18" charset="0"/>
                          </a:rPr>
                        </m:ctrlPr>
                      </m:accPr>
                      <m:e>
                        <m:r>
                          <a:rPr lang="en-US" sz="2000" i="1" kern="0" spc="11">
                            <a:solidFill>
                              <a:schemeClr val="tx1"/>
                            </a:solidFill>
                            <a:latin typeface="Cambria Math" panose="02040503050406030204" pitchFamily="18" charset="0"/>
                          </a:rPr>
                          <m:t>𝑋</m:t>
                        </m:r>
                      </m:e>
                    </m:acc>
                    <m:r>
                      <a:rPr lang="en-US" sz="2000" i="1" kern="0" spc="11">
                        <a:solidFill>
                          <a:schemeClr val="tx1"/>
                        </a:solidFill>
                        <a:latin typeface="Cambria Math" panose="02040503050406030204" pitchFamily="18" charset="0"/>
                      </a:rPr>
                      <m:t>= </m:t>
                    </m:r>
                    <m:f>
                      <m:fPr>
                        <m:ctrlPr>
                          <a:rPr lang="en-US" sz="2000" i="1" kern="0" spc="11">
                            <a:solidFill>
                              <a:schemeClr val="tx1"/>
                            </a:solidFill>
                            <a:latin typeface="Cambria Math" panose="02040503050406030204" pitchFamily="18" charset="0"/>
                          </a:rPr>
                        </m:ctrlPr>
                      </m:fPr>
                      <m:num>
                        <m:r>
                          <a:rPr lang="en-US" sz="2000" i="1" kern="0" spc="11">
                            <a:solidFill>
                              <a:schemeClr val="tx1"/>
                            </a:solidFill>
                            <a:latin typeface="Cambria Math" panose="02040503050406030204" pitchFamily="18" charset="0"/>
                          </a:rPr>
                          <m:t>𝑑𝑋</m:t>
                        </m:r>
                        <m:r>
                          <a:rPr lang="en-US" sz="2000" i="1" kern="0" spc="11" baseline="-25000">
                            <a:solidFill>
                              <a:schemeClr val="tx1"/>
                            </a:solidFill>
                            <a:latin typeface="Cambria Math" panose="02040503050406030204" pitchFamily="18" charset="0"/>
                          </a:rPr>
                          <m:t>𝑖</m:t>
                        </m:r>
                      </m:num>
                      <m:den>
                        <m:r>
                          <a:rPr lang="en-US" sz="2000" i="1" kern="0" spc="11">
                            <a:solidFill>
                              <a:schemeClr val="tx1"/>
                            </a:solidFill>
                            <a:latin typeface="Cambria Math" panose="02040503050406030204" pitchFamily="18" charset="0"/>
                          </a:rPr>
                          <m:t>𝑑𝑡</m:t>
                        </m:r>
                      </m:den>
                    </m:f>
                  </m:oMath>
                </a14:m>
                <a:endParaRPr lang="en-US" kern="0" dirty="0">
                  <a:solidFill>
                    <a:sysClr val="windowText" lastClr="000000"/>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963010" y="3044766"/>
                <a:ext cx="6434163" cy="541430"/>
              </a:xfrm>
              <a:prstGeom prst="rect">
                <a:avLst/>
              </a:prstGeom>
              <a:blipFill>
                <a:blip r:embed="rId4"/>
                <a:stretch>
                  <a:fillRect b="-5618"/>
                </a:stretch>
              </a:blipFill>
            </p:spPr>
            <p:txBody>
              <a:bodyPr/>
              <a:lstStyle/>
              <a:p>
                <a:r>
                  <a:rPr lang="en-US">
                    <a:noFill/>
                  </a:rPr>
                  <a:t> </a:t>
                </a:r>
              </a:p>
            </p:txBody>
          </p:sp>
        </mc:Fallback>
      </mc:AlternateContent>
      <p:sp>
        <p:nvSpPr>
          <p:cNvPr id="12" name="TextBox 11"/>
          <p:cNvSpPr txBox="1"/>
          <p:nvPr/>
        </p:nvSpPr>
        <p:spPr>
          <a:xfrm>
            <a:off x="946153" y="3737386"/>
            <a:ext cx="7174031" cy="384721"/>
          </a:xfrm>
          <a:prstGeom prst="rect">
            <a:avLst/>
          </a:prstGeom>
          <a:noFill/>
        </p:spPr>
        <p:txBody>
          <a:bodyPr wrap="square" rtlCol="0">
            <a:spAutoFit/>
          </a:bodyPr>
          <a:lstStyle/>
          <a:p>
            <a:pPr>
              <a:lnSpc>
                <a:spcPct val="95000"/>
              </a:lnSpc>
              <a:spcBef>
                <a:spcPts val="1400"/>
              </a:spcBef>
              <a:spcAft>
                <a:spcPts val="200"/>
              </a:spcAft>
              <a:buClr>
                <a:srgbClr val="D34817"/>
              </a:buClr>
              <a:buSzPct val="80000"/>
              <a:defRPr/>
            </a:pPr>
            <a:r>
              <a:rPr lang="en-US" sz="2000" i="1" kern="0" spc="11" dirty="0">
                <a:latin typeface="Century Schoolbook" panose="02040604050505020304"/>
              </a:rPr>
              <a:t>k</a:t>
            </a:r>
            <a:r>
              <a:rPr lang="en-US" sz="2000" i="1" kern="0" spc="11" baseline="-25000" dirty="0">
                <a:latin typeface="Century Schoolbook" panose="02040604050505020304"/>
              </a:rPr>
              <a:t>di </a:t>
            </a:r>
            <a:r>
              <a:rPr lang="en-US" sz="2000" kern="0" spc="11" dirty="0">
                <a:latin typeface="Century Schoolbook" panose="02040604050505020304"/>
              </a:rPr>
              <a:t> is the degradation rate constant for protein type </a:t>
            </a:r>
            <a:r>
              <a:rPr lang="en-US" sz="2000" i="1" kern="0" spc="11" dirty="0" err="1">
                <a:latin typeface="Century Schoolbook" panose="02040604050505020304"/>
              </a:rPr>
              <a:t>i</a:t>
            </a:r>
            <a:r>
              <a:rPr lang="en-US" sz="2000" kern="0" spc="11" dirty="0">
                <a:latin typeface="Century Schoolbook" panose="02040604050505020304"/>
              </a:rPr>
              <a:t> </a:t>
            </a:r>
            <a:r>
              <a:rPr lang="en-US" sz="1400" kern="0" spc="11" dirty="0">
                <a:solidFill>
                  <a:srgbClr val="595959"/>
                </a:solidFill>
                <a:latin typeface="Century Schoolbook" panose="02040604050505020304"/>
              </a:rPr>
              <a:t> </a:t>
            </a:r>
          </a:p>
        </p:txBody>
      </p:sp>
      <p:sp>
        <p:nvSpPr>
          <p:cNvPr id="13" name="TextBox 12"/>
          <p:cNvSpPr txBox="1"/>
          <p:nvPr/>
        </p:nvSpPr>
        <p:spPr>
          <a:xfrm>
            <a:off x="963010" y="3918905"/>
            <a:ext cx="7269163" cy="838435"/>
          </a:xfrm>
          <a:prstGeom prst="rect">
            <a:avLst/>
          </a:prstGeom>
          <a:noFill/>
        </p:spPr>
        <p:txBody>
          <a:bodyPr wrap="square" rtlCol="0">
            <a:spAutoFit/>
          </a:bodyPr>
          <a:lstStyle/>
          <a:p>
            <a:pPr>
              <a:lnSpc>
                <a:spcPct val="95000"/>
              </a:lnSpc>
              <a:spcBef>
                <a:spcPts val="1400"/>
              </a:spcBef>
              <a:spcAft>
                <a:spcPts val="200"/>
              </a:spcAft>
              <a:buClr>
                <a:srgbClr val="D34817"/>
              </a:buClr>
              <a:buSzPct val="80000"/>
              <a:defRPr/>
            </a:pPr>
            <a:r>
              <a:rPr lang="en-US" sz="1700" kern="0" spc="11" dirty="0">
                <a:solidFill>
                  <a:srgbClr val="595959"/>
                </a:solidFill>
                <a:latin typeface="Century Schoolbook" panose="02040604050505020304"/>
              </a:rPr>
              <a:t> </a:t>
            </a:r>
            <a:endParaRPr lang="en-US" sz="2000" kern="0" spc="11" dirty="0">
              <a:solidFill>
                <a:srgbClr val="595959"/>
              </a:solidFill>
              <a:latin typeface="Century Schoolbook" panose="02040604050505020304"/>
            </a:endParaRPr>
          </a:p>
          <a:p>
            <a:pPr>
              <a:lnSpc>
                <a:spcPct val="95000"/>
              </a:lnSpc>
              <a:spcBef>
                <a:spcPts val="1400"/>
              </a:spcBef>
              <a:spcAft>
                <a:spcPts val="200"/>
              </a:spcAft>
              <a:buClr>
                <a:srgbClr val="D34817"/>
              </a:buClr>
              <a:buSzPct val="80000"/>
              <a:defRPr/>
            </a:pPr>
            <a:r>
              <a:rPr lang="en-US" sz="2000" i="1" kern="0" spc="11" dirty="0">
                <a:latin typeface="Century Schoolbook" panose="02040604050505020304"/>
              </a:rPr>
              <a:t>k</a:t>
            </a:r>
            <a:r>
              <a:rPr lang="en-US" sz="2000" i="1" kern="0" spc="11" baseline="-25000" dirty="0">
                <a:latin typeface="Century Schoolbook" panose="02040604050505020304"/>
              </a:rPr>
              <a:t>i </a:t>
            </a:r>
            <a:r>
              <a:rPr lang="en-US" sz="2000" kern="0" spc="11" dirty="0">
                <a:latin typeface="Century Schoolbook" panose="02040604050505020304"/>
              </a:rPr>
              <a:t> is the rate of protein production with gene type </a:t>
            </a:r>
            <a:r>
              <a:rPr lang="en-US" sz="2000" i="1" kern="0" spc="11" dirty="0" err="1">
                <a:latin typeface="Century Schoolbook" panose="02040604050505020304"/>
              </a:rPr>
              <a:t>i</a:t>
            </a:r>
            <a:r>
              <a:rPr lang="en-US" sz="2000" kern="0" spc="11" dirty="0">
                <a:latin typeface="Century Schoolbook" panose="02040604050505020304"/>
              </a:rPr>
              <a:t> is ON </a:t>
            </a:r>
          </a:p>
        </p:txBody>
      </p:sp>
      <p:sp>
        <p:nvSpPr>
          <p:cNvPr id="14" name="Content Placeholder 13"/>
          <p:cNvSpPr>
            <a:spLocks noGrp="1"/>
          </p:cNvSpPr>
          <p:nvPr>
            <p:ph idx="1"/>
          </p:nvPr>
        </p:nvSpPr>
        <p:spPr>
          <a:xfrm>
            <a:off x="946153" y="4962089"/>
            <a:ext cx="7157173" cy="1210113"/>
          </a:xfrm>
        </p:spPr>
        <p:txBody>
          <a:bodyPr/>
          <a:lstStyle/>
          <a:p>
            <a:pPr marL="0" indent="0">
              <a:buNone/>
            </a:pPr>
            <a:r>
              <a:rPr lang="en-US" i="1" dirty="0">
                <a:solidFill>
                  <a:schemeClr val="tx1"/>
                </a:solidFill>
              </a:rPr>
              <a:t>F</a:t>
            </a:r>
            <a:r>
              <a:rPr lang="en-US" i="1" baseline="-25000" dirty="0">
                <a:solidFill>
                  <a:schemeClr val="tx1"/>
                </a:solidFill>
              </a:rPr>
              <a:t>i </a:t>
            </a:r>
            <a:r>
              <a:rPr lang="en-US" dirty="0">
                <a:solidFill>
                  <a:schemeClr val="tx1"/>
                </a:solidFill>
              </a:rPr>
              <a:t> is the step function assumed to be 0 or 1 depending on the concentration to threshold values determined by the kinetics of the promoter sites </a:t>
            </a:r>
          </a:p>
        </p:txBody>
      </p:sp>
    </p:spTree>
    <p:extLst>
      <p:ext uri="{BB962C8B-B14F-4D97-AF65-F5344CB8AC3E}">
        <p14:creationId xmlns:p14="http://schemas.microsoft.com/office/powerpoint/2010/main" val="192208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 calcmode="lin" valueType="num">
                                      <p:cBhvr additive="base">
                                        <p:cTn id="3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t="12064" b="16197"/>
          <a:stretch/>
        </p:blipFill>
        <p:spPr>
          <a:xfrm>
            <a:off x="21" y="11"/>
            <a:ext cx="8412460" cy="6857991"/>
          </a:xfrm>
          <a:prstGeom prst="rect">
            <a:avLst/>
          </a:prstGeom>
        </p:spPr>
      </p:pic>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7834" y="0"/>
            <a:ext cx="5354646" cy="685800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Century Schoolbook" panose="02040604050505020304"/>
            </a:endParaRPr>
          </a:p>
        </p:txBody>
      </p:sp>
      <p:sp>
        <p:nvSpPr>
          <p:cNvPr id="2" name="Title 1"/>
          <p:cNvSpPr>
            <a:spLocks noGrp="1"/>
          </p:cNvSpPr>
          <p:nvPr>
            <p:ph type="title"/>
          </p:nvPr>
        </p:nvSpPr>
        <p:spPr>
          <a:xfrm>
            <a:off x="3368042" y="7102"/>
            <a:ext cx="4758321" cy="1299531"/>
          </a:xfrm>
        </p:spPr>
        <p:txBody>
          <a:bodyPr>
            <a:normAutofit/>
          </a:bodyPr>
          <a:lstStyle/>
          <a:p>
            <a:r>
              <a:rPr lang="en-US" dirty="0"/>
              <a:t>Assumptions in Boolean Network</a:t>
            </a:r>
          </a:p>
        </p:txBody>
      </p:sp>
      <p:sp>
        <p:nvSpPr>
          <p:cNvPr id="3" name="Content Placeholder 2"/>
          <p:cNvSpPr>
            <a:spLocks noGrp="1"/>
          </p:cNvSpPr>
          <p:nvPr>
            <p:ph idx="1"/>
          </p:nvPr>
        </p:nvSpPr>
        <p:spPr>
          <a:xfrm>
            <a:off x="3368042" y="1665292"/>
            <a:ext cx="4758321" cy="5100637"/>
          </a:xfrm>
        </p:spPr>
        <p:txBody>
          <a:bodyPr>
            <a:normAutofit fontScale="92500" lnSpcReduction="20000"/>
          </a:bodyPr>
          <a:lstStyle/>
          <a:p>
            <a:pPr algn="just">
              <a:lnSpc>
                <a:spcPct val="100000"/>
              </a:lnSpc>
            </a:pPr>
            <a:r>
              <a:rPr lang="en-US" sz="2200" dirty="0">
                <a:solidFill>
                  <a:schemeClr val="tx2">
                    <a:lumMod val="50000"/>
                  </a:schemeClr>
                </a:solidFill>
              </a:rPr>
              <a:t>The state of each gene or other network element can be characterized as either on (one) or off (zero).</a:t>
            </a:r>
          </a:p>
          <a:p>
            <a:pPr algn="just">
              <a:lnSpc>
                <a:spcPct val="100000"/>
              </a:lnSpc>
            </a:pPr>
            <a:r>
              <a:rPr lang="en-US" sz="2200" dirty="0">
                <a:solidFill>
                  <a:schemeClr val="tx2">
                    <a:lumMod val="50000"/>
                  </a:schemeClr>
                </a:solidFill>
              </a:rPr>
              <a:t>The combinational control of gene expression can be reduced to a “wiring diagram” of the network.  </a:t>
            </a:r>
          </a:p>
          <a:p>
            <a:pPr algn="just">
              <a:lnSpc>
                <a:spcPct val="100000"/>
              </a:lnSpc>
            </a:pPr>
            <a:r>
              <a:rPr lang="en-US" sz="2200" dirty="0">
                <a:solidFill>
                  <a:schemeClr val="tx2">
                    <a:lumMod val="50000"/>
                  </a:schemeClr>
                </a:solidFill>
              </a:rPr>
              <a:t>The computation of the interactions indicated by the wiring diagram can be approximated by Boolean combinational logic rules. </a:t>
            </a:r>
          </a:p>
          <a:p>
            <a:pPr algn="just">
              <a:lnSpc>
                <a:spcPct val="100000"/>
              </a:lnSpc>
            </a:pPr>
            <a:r>
              <a:rPr lang="en-US" sz="2200" dirty="0">
                <a:solidFill>
                  <a:schemeClr val="tx2">
                    <a:lumMod val="50000"/>
                  </a:schemeClr>
                </a:solidFill>
              </a:rPr>
              <a:t>All elements (to ﬁrst approximation) update their on or off states synchronously.   </a:t>
            </a:r>
          </a:p>
          <a:p>
            <a:pPr marL="0" indent="0" algn="just">
              <a:lnSpc>
                <a:spcPct val="100000"/>
              </a:lnSpc>
              <a:buNone/>
            </a:pPr>
            <a:r>
              <a:rPr lang="en-US" sz="1900" dirty="0">
                <a:solidFill>
                  <a:schemeClr val="tx1"/>
                </a:solidFill>
              </a:rPr>
              <a:t>Software used: </a:t>
            </a:r>
            <a:r>
              <a:rPr lang="en-US" sz="1900" b="1" dirty="0">
                <a:solidFill>
                  <a:schemeClr val="tx1"/>
                </a:solidFill>
              </a:rPr>
              <a:t>D.D.L. (Discrete Dynamics Lab)</a:t>
            </a:r>
            <a:r>
              <a:rPr lang="en-US" sz="1900" dirty="0">
                <a:solidFill>
                  <a:schemeClr val="tx1"/>
                </a:solidFill>
              </a:rPr>
              <a:t> that computes the behavior of hypothetical networks.    </a:t>
            </a:r>
          </a:p>
          <a:p>
            <a:pPr marL="0" indent="0">
              <a:lnSpc>
                <a:spcPct val="75000"/>
              </a:lnSpc>
              <a:buNone/>
            </a:pPr>
            <a:endParaRPr lang="en-US" sz="1700" dirty="0"/>
          </a:p>
          <a:p>
            <a:pPr>
              <a:lnSpc>
                <a:spcPct val="75000"/>
              </a:lnSpc>
            </a:pPr>
            <a:endParaRPr lang="en-US" sz="1700" dirty="0"/>
          </a:p>
        </p:txBody>
      </p:sp>
      <p:sp>
        <p:nvSpPr>
          <p:cNvPr id="4" name="Slide Number Placeholder 3"/>
          <p:cNvSpPr>
            <a:spLocks noGrp="1"/>
          </p:cNvSpPr>
          <p:nvPr>
            <p:ph type="sldNum" sz="quarter" idx="12"/>
          </p:nvPr>
        </p:nvSpPr>
        <p:spPr>
          <a:xfrm>
            <a:off x="8441055" y="6172204"/>
            <a:ext cx="685800" cy="593725"/>
          </a:xfrm>
        </p:spPr>
        <p:txBody>
          <a:bodyPr>
            <a:normAutofit/>
          </a:bodyPr>
          <a:lstStyle/>
          <a:p>
            <a:pPr>
              <a:defRPr/>
            </a:pPr>
            <a:fld id="{DA9B0B40-BD8E-479C-BD14-4D317FC531C7}" type="slidenum">
              <a:rPr lang="en-GB" altLang="en-US" sz="1800" kern="0" smtClean="0">
                <a:solidFill>
                  <a:sysClr val="windowText" lastClr="000000"/>
                </a:solidFill>
              </a:rPr>
              <a:pPr>
                <a:defRPr/>
              </a:pPr>
              <a:t>17</a:t>
            </a:fld>
            <a:endParaRPr lang="en-GB" altLang="en-US" sz="1800" kern="0" dirty="0">
              <a:solidFill>
                <a:sysClr val="windowText" lastClr="000000"/>
              </a:solidFill>
            </a:endParaRPr>
          </a:p>
        </p:txBody>
      </p:sp>
    </p:spTree>
    <p:extLst>
      <p:ext uri="{BB962C8B-B14F-4D97-AF65-F5344CB8AC3E}">
        <p14:creationId xmlns:p14="http://schemas.microsoft.com/office/powerpoint/2010/main" val="14842166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46154" y="365127"/>
            <a:ext cx="7154863" cy="1290639"/>
          </a:xfrm>
        </p:spPr>
        <p:txBody>
          <a:bodyPr/>
          <a:lstStyle/>
          <a:p>
            <a:pPr>
              <a:defRPr/>
            </a:pPr>
            <a:r>
              <a:rPr lang="en-GB" altLang="en-US" dirty="0"/>
              <a:t>Limitation of Boolean Network</a:t>
            </a:r>
          </a:p>
        </p:txBody>
      </p:sp>
      <p:sp>
        <p:nvSpPr>
          <p:cNvPr id="38915" name="Rectangle 3"/>
          <p:cNvSpPr>
            <a:spLocks noGrp="1" noChangeArrowheads="1"/>
          </p:cNvSpPr>
          <p:nvPr>
            <p:ph idx="1"/>
          </p:nvPr>
        </p:nvSpPr>
        <p:spPr/>
        <p:txBody>
          <a:bodyPr>
            <a:normAutofit/>
          </a:bodyPr>
          <a:lstStyle/>
          <a:p>
            <a:pPr marL="0" indent="0">
              <a:buNone/>
              <a:defRPr/>
            </a:pPr>
            <a:r>
              <a:rPr lang="en-GB" altLang="en-US" sz="2400" b="1" dirty="0">
                <a:solidFill>
                  <a:schemeClr val="tx1">
                    <a:lumMod val="65000"/>
                    <a:lumOff val="35000"/>
                  </a:schemeClr>
                </a:solidFill>
              </a:rPr>
              <a:t>Poor approximation</a:t>
            </a:r>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6" y="2690815"/>
            <a:ext cx="7802563" cy="34464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5" name="Picture 5"/>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05457" y="1854550"/>
            <a:ext cx="2626092" cy="3187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5F2E2FF-3B34-4E12-BA73-2D71D6852B49}" type="slidenum">
              <a:rPr lang="en-GB" altLang="en-US" sz="1800" kern="0">
                <a:solidFill>
                  <a:sysClr val="windowText" lastClr="000000"/>
                </a:solidFill>
              </a:rPr>
              <a:pPr>
                <a:defRPr/>
              </a:pPr>
              <a:t>18</a:t>
            </a:fld>
            <a:endParaRPr lang="en-GB" altLang="en-US" sz="1800" kern="0" dirty="0">
              <a:solidFill>
                <a:sysClr val="windowText" lastClr="000000"/>
              </a:solidFill>
            </a:endParaRPr>
          </a:p>
        </p:txBody>
      </p:sp>
    </p:spTree>
    <p:extLst>
      <p:ext uri="{BB962C8B-B14F-4D97-AF65-F5344CB8AC3E}">
        <p14:creationId xmlns:p14="http://schemas.microsoft.com/office/powerpoint/2010/main" val="3551918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098" y="4755768"/>
            <a:ext cx="8117211" cy="2832868"/>
          </a:xfrm>
        </p:spPr>
        <p:txBody>
          <a:bodyPr>
            <a:normAutofit fontScale="90000"/>
          </a:bodyPr>
          <a:lstStyle/>
          <a:p>
            <a:pPr>
              <a:lnSpc>
                <a:spcPct val="250000"/>
              </a:lnSpc>
              <a:spcBef>
                <a:spcPts val="1400"/>
              </a:spcBef>
              <a:spcAft>
                <a:spcPts val="200"/>
              </a:spcAft>
            </a:pPr>
            <a:r>
              <a:rPr lang="en-US" sz="2700" b="0" spc="11" dirty="0">
                <a:solidFill>
                  <a:schemeClr val="tx2">
                    <a:lumMod val="50000"/>
                  </a:schemeClr>
                </a:solidFill>
                <a:ea typeface="+mn-ea"/>
                <a:cs typeface="+mn-cs"/>
              </a:rPr>
              <a:t>Together, they are known as  </a:t>
            </a:r>
            <a:br>
              <a:rPr lang="en-US" sz="2700" b="0" spc="11" dirty="0">
                <a:solidFill>
                  <a:schemeClr val="tx2">
                    <a:lumMod val="50000"/>
                  </a:schemeClr>
                </a:solidFill>
                <a:ea typeface="+mn-ea"/>
                <a:cs typeface="+mn-cs"/>
              </a:rPr>
            </a:br>
            <a:r>
              <a:rPr lang="en-US" sz="2700" spc="11" dirty="0">
                <a:solidFill>
                  <a:srgbClr val="FF0000"/>
                </a:solidFill>
                <a:ea typeface="+mn-ea"/>
                <a:cs typeface="+mn-cs"/>
              </a:rPr>
              <a:t>HTH (Helix-Turn-Helix)</a:t>
            </a:r>
            <a:r>
              <a:rPr lang="en-US" sz="2700" spc="11" dirty="0">
                <a:solidFill>
                  <a:schemeClr val="tx2">
                    <a:lumMod val="50000"/>
                  </a:schemeClr>
                </a:solidFill>
                <a:ea typeface="+mn-ea"/>
                <a:cs typeface="+mn-cs"/>
              </a:rPr>
              <a:t> superfamily</a:t>
            </a:r>
            <a:r>
              <a:rPr lang="en-US" sz="2700" b="0" spc="11" dirty="0">
                <a:solidFill>
                  <a:schemeClr val="tx2">
                    <a:lumMod val="50000"/>
                  </a:schemeClr>
                </a:solidFill>
                <a:ea typeface="+mn-ea"/>
                <a:cs typeface="+mn-cs"/>
              </a:rPr>
              <a:t>.</a:t>
            </a:r>
            <a:br>
              <a:rPr lang="en-US" sz="2000" b="0" spc="11" dirty="0">
                <a:solidFill>
                  <a:schemeClr val="tx2">
                    <a:lumMod val="50000"/>
                  </a:schemeClr>
                </a:solidFill>
                <a:ea typeface="+mn-ea"/>
                <a:cs typeface="+mn-cs"/>
              </a:rPr>
            </a:br>
            <a:endParaRPr lang="en-US" dirty="0">
              <a:solidFill>
                <a:schemeClr val="tx2">
                  <a:lumMod val="50000"/>
                </a:schemeClr>
              </a:solidFill>
            </a:endParaRPr>
          </a:p>
        </p:txBody>
      </p:sp>
      <p:sp>
        <p:nvSpPr>
          <p:cNvPr id="3" name="Content Placeholder 2"/>
          <p:cNvSpPr>
            <a:spLocks noGrp="1"/>
          </p:cNvSpPr>
          <p:nvPr>
            <p:ph idx="1"/>
          </p:nvPr>
        </p:nvSpPr>
        <p:spPr>
          <a:xfrm>
            <a:off x="744098" y="188640"/>
            <a:ext cx="7269163" cy="5479504"/>
          </a:xfrm>
        </p:spPr>
        <p:txBody>
          <a:bodyPr>
            <a:normAutofit/>
          </a:bodyPr>
          <a:lstStyle/>
          <a:p>
            <a:pPr marL="0" indent="0" algn="just">
              <a:lnSpc>
                <a:spcPct val="250000"/>
              </a:lnSpc>
              <a:buNone/>
            </a:pPr>
            <a:r>
              <a:rPr lang="en-US" sz="2400" dirty="0">
                <a:solidFill>
                  <a:schemeClr val="tx2">
                    <a:lumMod val="50000"/>
                  </a:schemeClr>
                </a:solidFill>
              </a:rPr>
              <a:t>Bacteriophage λ encodes two repressor proteins </a:t>
            </a:r>
          </a:p>
          <a:p>
            <a:pPr lvl="0" algn="just">
              <a:lnSpc>
                <a:spcPct val="250000"/>
              </a:lnSpc>
            </a:pPr>
            <a:r>
              <a:rPr lang="en-US" sz="2400" b="1" dirty="0">
                <a:solidFill>
                  <a:schemeClr val="tx2">
                    <a:lumMod val="50000"/>
                  </a:schemeClr>
                </a:solidFill>
              </a:rPr>
              <a:t>Cro repressor</a:t>
            </a:r>
            <a:r>
              <a:rPr lang="en-US" sz="2400" dirty="0">
                <a:solidFill>
                  <a:schemeClr val="tx2">
                    <a:lumMod val="50000"/>
                  </a:schemeClr>
                </a:solidFill>
              </a:rPr>
              <a:t> acts to turn off early gene transcription during lytic cycle </a:t>
            </a:r>
          </a:p>
          <a:p>
            <a:pPr lvl="0" algn="just">
              <a:lnSpc>
                <a:spcPct val="250000"/>
              </a:lnSpc>
            </a:pPr>
            <a:r>
              <a:rPr lang="en-US" sz="2400" b="1" dirty="0">
                <a:solidFill>
                  <a:schemeClr val="tx2">
                    <a:lumMod val="50000"/>
                  </a:schemeClr>
                </a:solidFill>
              </a:rPr>
              <a:t>CI repressor</a:t>
            </a:r>
            <a:r>
              <a:rPr lang="en-US" sz="2400" dirty="0">
                <a:solidFill>
                  <a:schemeClr val="tx2">
                    <a:lumMod val="50000"/>
                  </a:schemeClr>
                </a:solidFill>
              </a:rPr>
              <a:t> maintains lysogenic growth </a:t>
            </a:r>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pPr>
              <a:defRPr/>
            </a:pPr>
            <a:fld id="{DA9B0B40-BD8E-479C-BD14-4D317FC531C7}" type="slidenum">
              <a:rPr lang="en-GB" altLang="en-US" sz="1800" kern="0">
                <a:solidFill>
                  <a:sysClr val="windowText" lastClr="000000"/>
                </a:solidFill>
              </a:rPr>
              <a:pPr>
                <a:defRPr/>
              </a:pPr>
              <a:t>19</a:t>
            </a:fld>
            <a:endParaRPr lang="en-GB" altLang="en-US" sz="1800" kern="0" dirty="0">
              <a:solidFill>
                <a:sysClr val="windowText" lastClr="000000"/>
              </a:solidFill>
            </a:endParaRPr>
          </a:p>
        </p:txBody>
      </p:sp>
    </p:spTree>
    <p:extLst>
      <p:ext uri="{BB962C8B-B14F-4D97-AF65-F5344CB8AC3E}">
        <p14:creationId xmlns:p14="http://schemas.microsoft.com/office/powerpoint/2010/main" val="3100721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6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pic>
        <p:nvPicPr>
          <p:cNvPr id="4" name="Picture 3"/>
          <p:cNvPicPr>
            <a:picLocks noChangeAspect="1"/>
          </p:cNvPicPr>
          <p:nvPr/>
        </p:nvPicPr>
        <p:blipFill rotWithShape="1">
          <a:blip r:embed="rId3">
            <a:alphaModFix amt="25000"/>
            <a:extLst>
              <a:ext uri="{28A0092B-C50C-407E-A947-70E740481C1C}">
                <a14:useLocalDpi xmlns:a14="http://schemas.microsoft.com/office/drawing/2010/main" val="0"/>
              </a:ext>
            </a:extLst>
          </a:blip>
          <a:srcRect t="6488" b="14565"/>
          <a:stretch/>
        </p:blipFill>
        <p:spPr>
          <a:xfrm>
            <a:off x="21" y="11"/>
            <a:ext cx="9143980" cy="6857991"/>
          </a:xfrm>
          <a:prstGeom prst="rect">
            <a:avLst/>
          </a:prstGeom>
        </p:spPr>
      </p:pic>
      <p:sp>
        <p:nvSpPr>
          <p:cNvPr id="70" name="Rectangle 6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0" y="-2"/>
            <a:ext cx="73152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 y="0"/>
            <a:ext cx="342900" cy="6858000"/>
          </a:xfrm>
          <a:prstGeom prst="rect">
            <a:avLst/>
          </a:prstGeom>
          <a:solidFill>
            <a:schemeClr val="bg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50" name="Rectangle 2"/>
          <p:cNvSpPr>
            <a:spLocks noGrp="1" noChangeArrowheads="1"/>
          </p:cNvSpPr>
          <p:nvPr>
            <p:ph type="ctrTitle"/>
          </p:nvPr>
        </p:nvSpPr>
        <p:spPr>
          <a:xfrm>
            <a:off x="946405" y="758952"/>
            <a:ext cx="7063740" cy="2886072"/>
          </a:xfrm>
        </p:spPr>
        <p:txBody>
          <a:bodyPr>
            <a:normAutofit/>
          </a:bodyPr>
          <a:lstStyle/>
          <a:p>
            <a:pPr>
              <a:defRPr/>
            </a:pPr>
            <a:r>
              <a:rPr lang="en-GB" altLang="en-US" dirty="0"/>
              <a:t>Simulation of Prokaryotic </a:t>
            </a:r>
            <a:r>
              <a:rPr lang="en-GB" altLang="en-US" b="0" spc="0" dirty="0">
                <a:ln w="0"/>
                <a:solidFill>
                  <a:srgbClr val="FF0000"/>
                </a:solidFill>
                <a:effectLst>
                  <a:outerShdw blurRad="38100" dist="25400" dir="5400000" algn="ctr" rotWithShape="0">
                    <a:srgbClr val="6E747A">
                      <a:alpha val="43000"/>
                    </a:srgbClr>
                  </a:outerShdw>
                </a:effectLst>
              </a:rPr>
              <a:t>Genetic</a:t>
            </a:r>
            <a:r>
              <a:rPr lang="en-GB" altLang="en-US" dirty="0"/>
              <a:t> Circuits</a:t>
            </a:r>
          </a:p>
        </p:txBody>
      </p:sp>
      <p:sp>
        <p:nvSpPr>
          <p:cNvPr id="2051" name="Rectangle 3"/>
          <p:cNvSpPr>
            <a:spLocks noGrp="1" noChangeArrowheads="1"/>
          </p:cNvSpPr>
          <p:nvPr>
            <p:ph type="subTitle" idx="1"/>
          </p:nvPr>
        </p:nvSpPr>
        <p:spPr>
          <a:xfrm>
            <a:off x="946405" y="4800600"/>
            <a:ext cx="7063740" cy="1691640"/>
          </a:xfrm>
        </p:spPr>
        <p:txBody>
          <a:bodyPr>
            <a:normAutofit/>
          </a:bodyPr>
          <a:lstStyle/>
          <a:p>
            <a:pPr eaLnBrk="1" fontAlgn="auto" hangingPunct="1">
              <a:defRPr/>
            </a:pPr>
            <a:r>
              <a:rPr lang="en-GB" altLang="en-US" sz="2400" b="1" dirty="0">
                <a:solidFill>
                  <a:schemeClr val="tx1"/>
                </a:solidFill>
              </a:rPr>
              <a:t>Abhinav Mishra </a:t>
            </a:r>
          </a:p>
          <a:p>
            <a:pPr eaLnBrk="1" fontAlgn="auto" hangingPunct="1">
              <a:defRPr/>
            </a:pPr>
            <a:r>
              <a:rPr lang="en-GB" altLang="en-US" sz="2400" b="1" dirty="0">
                <a:solidFill>
                  <a:schemeClr val="tx1"/>
                </a:solidFill>
              </a:rPr>
              <a:t>131503 | 7</a:t>
            </a:r>
            <a:r>
              <a:rPr lang="en-GB" altLang="en-US" sz="2400" b="1" baseline="30000" dirty="0">
                <a:solidFill>
                  <a:schemeClr val="tx1"/>
                </a:solidFill>
              </a:rPr>
              <a:t>th</a:t>
            </a:r>
            <a:r>
              <a:rPr lang="en-GB" altLang="en-US" sz="2400" b="1" dirty="0">
                <a:solidFill>
                  <a:schemeClr val="tx1"/>
                </a:solidFill>
              </a:rPr>
              <a:t> Semester</a:t>
            </a:r>
          </a:p>
        </p:txBody>
      </p:sp>
      <p:sp>
        <p:nvSpPr>
          <p:cNvPr id="2" name="Slide Number Placeholder 1"/>
          <p:cNvSpPr>
            <a:spLocks noGrp="1"/>
          </p:cNvSpPr>
          <p:nvPr>
            <p:ph type="sldNum" sz="quarter" idx="12"/>
          </p:nvPr>
        </p:nvSpPr>
        <p:spPr>
          <a:xfrm>
            <a:off x="8441055" y="6172204"/>
            <a:ext cx="685800" cy="593725"/>
          </a:xfrm>
        </p:spPr>
        <p:txBody>
          <a:bodyPr>
            <a:normAutofit/>
          </a:bodyPr>
          <a:lstStyle/>
          <a:p>
            <a:pPr>
              <a:defRPr/>
            </a:pPr>
            <a:fld id="{6D408207-B2DE-46E2-8257-8AE3D576BE0F}" type="slidenum">
              <a:rPr lang="en-GB" altLang="en-US" sz="1800" kern="0">
                <a:solidFill>
                  <a:sysClr val="windowText" lastClr="000000"/>
                </a:solidFill>
              </a:rPr>
              <a:pPr>
                <a:defRPr/>
              </a:pPr>
              <a:t>2</a:t>
            </a:fld>
            <a:endParaRPr lang="en-GB" altLang="en-US" sz="1800" kern="0" dirty="0">
              <a:solidFill>
                <a:sysClr val="windowText" lastClr="000000"/>
              </a:solidFill>
            </a:endParaRPr>
          </a:p>
        </p:txBody>
      </p:sp>
    </p:spTree>
    <p:extLst>
      <p:ext uri="{BB962C8B-B14F-4D97-AF65-F5344CB8AC3E}">
        <p14:creationId xmlns:p14="http://schemas.microsoft.com/office/powerpoint/2010/main" val="42689929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46151" y="365126"/>
            <a:ext cx="7226300" cy="831851"/>
          </a:xfrm>
        </p:spPr>
        <p:txBody>
          <a:bodyPr/>
          <a:lstStyle/>
          <a:p>
            <a:pPr>
              <a:defRPr/>
            </a:pPr>
            <a:r>
              <a:rPr lang="en-GB" altLang="en-US" dirty="0"/>
              <a:t>Other control mechanism</a:t>
            </a:r>
          </a:p>
        </p:txBody>
      </p:sp>
      <p:sp>
        <p:nvSpPr>
          <p:cNvPr id="39939" name="Rectangle 3"/>
          <p:cNvSpPr>
            <a:spLocks noGrp="1" noChangeArrowheads="1"/>
          </p:cNvSpPr>
          <p:nvPr>
            <p:ph idx="1"/>
          </p:nvPr>
        </p:nvSpPr>
        <p:spPr>
          <a:xfrm>
            <a:off x="946151" y="1828801"/>
            <a:ext cx="7226300" cy="4937125"/>
          </a:xfrm>
        </p:spPr>
        <p:txBody>
          <a:bodyPr>
            <a:normAutofit/>
          </a:bodyPr>
          <a:lstStyle/>
          <a:p>
            <a:pPr marL="609585" indent="-609585" algn="just">
              <a:lnSpc>
                <a:spcPct val="200000"/>
              </a:lnSpc>
              <a:defRPr/>
            </a:pPr>
            <a:r>
              <a:rPr lang="en-GB" altLang="en-US" sz="2400" dirty="0">
                <a:solidFill>
                  <a:schemeClr val="tx2">
                    <a:lumMod val="50000"/>
                  </a:schemeClr>
                </a:solidFill>
              </a:rPr>
              <a:t>Termination sites activation control</a:t>
            </a:r>
          </a:p>
          <a:p>
            <a:pPr marL="609585" indent="-609585" algn="just">
              <a:lnSpc>
                <a:spcPct val="200000"/>
              </a:lnSpc>
              <a:defRPr/>
            </a:pPr>
            <a:r>
              <a:rPr lang="en-GB" altLang="en-US" sz="2400" dirty="0">
                <a:solidFill>
                  <a:schemeClr val="tx2">
                    <a:lumMod val="50000"/>
                  </a:schemeClr>
                </a:solidFill>
              </a:rPr>
              <a:t>Many post-transcriptional regulations</a:t>
            </a:r>
          </a:p>
          <a:p>
            <a:pPr marL="609585" indent="-609585" algn="just">
              <a:lnSpc>
                <a:spcPct val="200000"/>
              </a:lnSpc>
              <a:defRPr/>
            </a:pPr>
            <a:r>
              <a:rPr lang="en-GB" altLang="en-US" sz="2400" dirty="0">
                <a:solidFill>
                  <a:schemeClr val="tx2">
                    <a:lumMod val="50000"/>
                  </a:schemeClr>
                </a:solidFill>
              </a:rPr>
              <a:t>Many protein-mediated controls</a:t>
            </a:r>
          </a:p>
          <a:p>
            <a:pPr marL="990575" lvl="1" indent="-533387" algn="just">
              <a:lnSpc>
                <a:spcPct val="200000"/>
              </a:lnSpc>
              <a:buFont typeface="Wingdings" panose="05000000000000000000" pitchFamily="2" charset="2"/>
              <a:buChar char="q"/>
              <a:defRPr/>
            </a:pPr>
            <a:r>
              <a:rPr lang="en-GB" altLang="en-US" sz="2000" dirty="0">
                <a:solidFill>
                  <a:schemeClr val="tx2">
                    <a:lumMod val="50000"/>
                  </a:schemeClr>
                </a:solidFill>
              </a:rPr>
              <a:t>Proteolysis</a:t>
            </a:r>
          </a:p>
          <a:p>
            <a:pPr marL="990575" lvl="1" indent="-533387" algn="just">
              <a:lnSpc>
                <a:spcPct val="200000"/>
              </a:lnSpc>
              <a:buFont typeface="Wingdings" panose="05000000000000000000" pitchFamily="2" charset="2"/>
              <a:buChar char="q"/>
              <a:defRPr/>
            </a:pPr>
            <a:r>
              <a:rPr lang="en-GB" altLang="en-US" sz="2000" dirty="0">
                <a:solidFill>
                  <a:schemeClr val="tx2">
                    <a:lumMod val="50000"/>
                  </a:schemeClr>
                </a:solidFill>
              </a:rPr>
              <a:t>Phosphorylation</a:t>
            </a:r>
          </a:p>
          <a:p>
            <a:pPr marL="990575" lvl="1" indent="-533387" algn="just">
              <a:lnSpc>
                <a:spcPct val="200000"/>
              </a:lnSpc>
              <a:buFont typeface="Wingdings" panose="05000000000000000000" pitchFamily="2" charset="2"/>
              <a:buChar char="q"/>
              <a:defRPr/>
            </a:pPr>
            <a:r>
              <a:rPr lang="en-GB" altLang="en-US" sz="2000" dirty="0">
                <a:solidFill>
                  <a:schemeClr val="tx2">
                    <a:lumMod val="50000"/>
                  </a:schemeClr>
                </a:solidFill>
              </a:rPr>
              <a:t>Methylation</a:t>
            </a:r>
          </a:p>
          <a:p>
            <a:pPr marL="990575" lvl="1" indent="-533387">
              <a:defRPr/>
            </a:pPr>
            <a:endParaRPr lang="en-GB" altLang="en-US" dirty="0">
              <a:solidFill>
                <a:schemeClr val="tx1">
                  <a:lumMod val="65000"/>
                  <a:lumOff val="35000"/>
                </a:schemeClr>
              </a:solidFill>
            </a:endParaRPr>
          </a:p>
          <a:p>
            <a:pPr marL="609585" indent="-609585">
              <a:buNone/>
              <a:defRPr/>
            </a:pPr>
            <a:endParaRPr lang="en-GB" altLang="en-US" dirty="0">
              <a:solidFill>
                <a:schemeClr val="tx1">
                  <a:lumMod val="65000"/>
                  <a:lumOff val="35000"/>
                </a:schemeClr>
              </a:solidFill>
            </a:endParaRPr>
          </a:p>
          <a:p>
            <a:pPr marL="609585" indent="-609585">
              <a:buNone/>
              <a:defRPr/>
            </a:pPr>
            <a:endParaRPr lang="en-GB" altLang="en-US" dirty="0">
              <a:solidFill>
                <a:schemeClr val="tx1">
                  <a:lumMod val="65000"/>
                  <a:lumOff val="35000"/>
                </a:schemeClr>
              </a:solidFill>
            </a:endParaRPr>
          </a:p>
        </p:txBody>
      </p:sp>
      <p:sp>
        <p:nvSpPr>
          <p:cNvPr id="2" name="Slide Number Placeholder 1"/>
          <p:cNvSpPr>
            <a:spLocks noGrp="1"/>
          </p:cNvSpPr>
          <p:nvPr>
            <p:ph type="sldNum" sz="quarter" idx="12"/>
          </p:nvPr>
        </p:nvSpPr>
        <p:spPr/>
        <p:txBody>
          <a:bodyPr/>
          <a:lstStyle/>
          <a:p>
            <a:pPr>
              <a:defRPr/>
            </a:pPr>
            <a:fld id="{A374FED4-4339-4A1E-BA07-049A8B08BF18}" type="slidenum">
              <a:rPr lang="en-GB" altLang="en-US" sz="1800" kern="0">
                <a:solidFill>
                  <a:sysClr val="windowText" lastClr="000000"/>
                </a:solidFill>
              </a:rPr>
              <a:pPr>
                <a:defRPr/>
              </a:pPr>
              <a:t>20</a:t>
            </a:fld>
            <a:endParaRPr lang="en-GB" altLang="en-US" sz="1800" kern="0" dirty="0">
              <a:solidFill>
                <a:sysClr val="windowText" lastClr="000000"/>
              </a:solidFill>
            </a:endParaRPr>
          </a:p>
        </p:txBody>
      </p:sp>
    </p:spTree>
    <p:extLst>
      <p:ext uri="{BB962C8B-B14F-4D97-AF65-F5344CB8AC3E}">
        <p14:creationId xmlns:p14="http://schemas.microsoft.com/office/powerpoint/2010/main" val="38248577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6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55430" cy="6858001"/>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pic>
        <p:nvPicPr>
          <p:cNvPr id="3" name="Picture 2"/>
          <p:cNvPicPr>
            <a:picLocks noChangeAspect="1"/>
          </p:cNvPicPr>
          <p:nvPr/>
        </p:nvPicPr>
        <p:blipFill rotWithShape="1">
          <a:blip r:embed="rId3">
            <a:duotone>
              <a:prstClr val="black"/>
              <a:schemeClr val="tx2">
                <a:tint val="45000"/>
                <a:satMod val="400000"/>
              </a:schemeClr>
            </a:duotone>
            <a:alphaModFix amt="20000"/>
            <a:extLst>
              <a:ext uri="{28A0092B-C50C-407E-A947-70E740481C1C}">
                <a14:useLocalDpi xmlns:a14="http://schemas.microsoft.com/office/drawing/2010/main" val="0"/>
              </a:ext>
            </a:extLst>
          </a:blip>
          <a:srcRect l="16667"/>
          <a:stretch/>
        </p:blipFill>
        <p:spPr>
          <a:xfrm>
            <a:off x="21" y="4"/>
            <a:ext cx="9143980" cy="6857999"/>
          </a:xfrm>
          <a:prstGeom prst="rect">
            <a:avLst/>
          </a:prstGeom>
        </p:spPr>
      </p:pic>
      <p:sp>
        <p:nvSpPr>
          <p:cNvPr id="74" name="Rectangle 6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0" y="1"/>
            <a:ext cx="73152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bg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962" name="Rectangle 2"/>
          <p:cNvSpPr>
            <a:spLocks noGrp="1" noChangeArrowheads="1"/>
          </p:cNvSpPr>
          <p:nvPr>
            <p:ph type="title"/>
          </p:nvPr>
        </p:nvSpPr>
        <p:spPr>
          <a:xfrm>
            <a:off x="946404" y="365762"/>
            <a:ext cx="7269480" cy="785179"/>
          </a:xfrm>
        </p:spPr>
        <p:txBody>
          <a:bodyPr>
            <a:normAutofit/>
          </a:bodyPr>
          <a:lstStyle/>
          <a:p>
            <a:pPr>
              <a:defRPr/>
            </a:pPr>
            <a:r>
              <a:rPr lang="en-GB" altLang="en-US" dirty="0"/>
              <a:t>Stochastic Process</a:t>
            </a:r>
          </a:p>
        </p:txBody>
      </p:sp>
      <p:sp>
        <p:nvSpPr>
          <p:cNvPr id="2" name="Slide Number Placeholder 1"/>
          <p:cNvSpPr>
            <a:spLocks noGrp="1"/>
          </p:cNvSpPr>
          <p:nvPr>
            <p:ph type="sldNum" sz="quarter" idx="12"/>
          </p:nvPr>
        </p:nvSpPr>
        <p:spPr>
          <a:xfrm>
            <a:off x="8441055" y="6172204"/>
            <a:ext cx="685800" cy="593725"/>
          </a:xfrm>
        </p:spPr>
        <p:txBody>
          <a:bodyPr>
            <a:normAutofit/>
          </a:bodyPr>
          <a:lstStyle/>
          <a:p>
            <a:pPr>
              <a:defRPr/>
            </a:pPr>
            <a:fld id="{B910757F-38F4-48CE-88BF-E0C2BA3657C7}" type="slidenum">
              <a:rPr lang="en-GB" altLang="en-US" sz="1800" kern="0">
                <a:solidFill>
                  <a:sysClr val="windowText" lastClr="000000"/>
                </a:solidFill>
              </a:rPr>
              <a:pPr>
                <a:defRPr/>
              </a:pPr>
              <a:t>21</a:t>
            </a:fld>
            <a:endParaRPr lang="en-GB" altLang="en-US" sz="1800" kern="0" dirty="0">
              <a:solidFill>
                <a:sysClr val="windowText" lastClr="000000"/>
              </a:solidFill>
            </a:endParaRPr>
          </a:p>
        </p:txBody>
      </p:sp>
      <p:sp>
        <p:nvSpPr>
          <p:cNvPr id="40963" name="Rectangle 3"/>
          <p:cNvSpPr>
            <a:spLocks noGrp="1" noChangeArrowheads="1"/>
          </p:cNvSpPr>
          <p:nvPr>
            <p:ph idx="1"/>
          </p:nvPr>
        </p:nvSpPr>
        <p:spPr>
          <a:xfrm>
            <a:off x="946404" y="1749286"/>
            <a:ext cx="7269480" cy="4719779"/>
          </a:xfrm>
        </p:spPr>
        <p:txBody>
          <a:bodyPr>
            <a:noAutofit/>
          </a:bodyPr>
          <a:lstStyle/>
          <a:p>
            <a:pPr algn="just">
              <a:lnSpc>
                <a:spcPct val="100000"/>
              </a:lnSpc>
              <a:defRPr/>
            </a:pPr>
            <a:r>
              <a:rPr lang="en-GB" altLang="en-US" sz="2400" dirty="0">
                <a:solidFill>
                  <a:schemeClr val="tx1"/>
                </a:solidFill>
              </a:rPr>
              <a:t>Model macroscopic kinetics of chemical reactions using ordinary differential equations</a:t>
            </a:r>
          </a:p>
          <a:p>
            <a:pPr algn="just">
              <a:lnSpc>
                <a:spcPct val="100000"/>
              </a:lnSpc>
              <a:defRPr/>
            </a:pPr>
            <a:r>
              <a:rPr lang="en-GB" altLang="en-US" sz="2400" dirty="0">
                <a:solidFill>
                  <a:schemeClr val="tx1"/>
                </a:solidFill>
              </a:rPr>
              <a:t>Difficult to achieve in genetic reaction due to             </a:t>
            </a:r>
            <a:r>
              <a:rPr lang="en-GB" altLang="en-US" sz="2400" u="sng" dirty="0">
                <a:solidFill>
                  <a:schemeClr val="tx1"/>
                </a:solidFill>
              </a:rPr>
              <a:t>spatial isolation, low concentration and slow reaction rates</a:t>
            </a:r>
          </a:p>
          <a:p>
            <a:pPr algn="just">
              <a:lnSpc>
                <a:spcPct val="100000"/>
              </a:lnSpc>
              <a:defRPr/>
            </a:pPr>
            <a:r>
              <a:rPr lang="en-GB" altLang="en-US" sz="2400" b="1" dirty="0">
                <a:ln w="3175">
                  <a:noFill/>
                </a:ln>
                <a:solidFill>
                  <a:srgbClr val="FF0000"/>
                </a:solidFill>
                <a:effectLst>
                  <a:outerShdw blurRad="50800" dist="38100" dir="8100000" algn="tr" rotWithShape="0">
                    <a:prstClr val="black">
                      <a:alpha val="40000"/>
                    </a:prstClr>
                  </a:outerShdw>
                </a:effectLst>
              </a:rPr>
              <a:t>Gillespie Algorithm </a:t>
            </a:r>
            <a:r>
              <a:rPr lang="en-GB" altLang="en-US" sz="2400" dirty="0">
                <a:solidFill>
                  <a:schemeClr val="tx1"/>
                </a:solidFill>
              </a:rPr>
              <a:t>– calculating the probabilistic outcome of each discrete chemical event</a:t>
            </a:r>
          </a:p>
          <a:p>
            <a:pPr algn="just">
              <a:lnSpc>
                <a:spcPct val="100000"/>
              </a:lnSpc>
              <a:defRPr/>
            </a:pPr>
            <a:r>
              <a:rPr lang="en-GB" altLang="en-US" sz="2400" dirty="0">
                <a:solidFill>
                  <a:schemeClr val="tx1"/>
                </a:solidFill>
              </a:rPr>
              <a:t>State vector characterize the states of the system</a:t>
            </a:r>
            <a:r>
              <a:rPr lang="en-GB" altLang="en-US" dirty="0">
                <a:solidFill>
                  <a:schemeClr val="tx1"/>
                </a:solidFill>
              </a:rPr>
              <a:t>. </a:t>
            </a:r>
          </a:p>
        </p:txBody>
      </p:sp>
    </p:spTree>
    <p:extLst>
      <p:ext uri="{BB962C8B-B14F-4D97-AF65-F5344CB8AC3E}">
        <p14:creationId xmlns:p14="http://schemas.microsoft.com/office/powerpoint/2010/main" val="302145666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40963">
                                            <p:txEl>
                                              <p:pRg st="0" end="0"/>
                                            </p:txEl>
                                          </p:spTgt>
                                        </p:tgtEl>
                                        <p:attrNameLst>
                                          <p:attrName>style.color</p:attrName>
                                        </p:attrNameLst>
                                      </p:cBhvr>
                                      <p:by>
                                        <p:hsl h="0" s="-12549" l="-25098"/>
                                      </p:by>
                                    </p:animClr>
                                    <p:animClr clrSpc="hsl" dir="cw">
                                      <p:cBhvr>
                                        <p:cTn id="7" dur="500" fill="hold"/>
                                        <p:tgtEl>
                                          <p:spTgt spid="40963">
                                            <p:txEl>
                                              <p:pRg st="0" end="0"/>
                                            </p:txEl>
                                          </p:spTgt>
                                        </p:tgtEl>
                                        <p:attrNameLst>
                                          <p:attrName>fillcolor</p:attrName>
                                        </p:attrNameLst>
                                      </p:cBhvr>
                                      <p:by>
                                        <p:hsl h="0" s="-12549" l="-25098"/>
                                      </p:by>
                                    </p:animClr>
                                    <p:animClr clrSpc="hsl" dir="cw">
                                      <p:cBhvr>
                                        <p:cTn id="8" dur="500" fill="hold"/>
                                        <p:tgtEl>
                                          <p:spTgt spid="40963">
                                            <p:txEl>
                                              <p:pRg st="0" end="0"/>
                                            </p:txEl>
                                          </p:spTgt>
                                        </p:tgtEl>
                                        <p:attrNameLst>
                                          <p:attrName>stroke.color</p:attrName>
                                        </p:attrNameLst>
                                      </p:cBhvr>
                                      <p:by>
                                        <p:hsl h="0" s="-12549" l="-25098"/>
                                      </p:by>
                                    </p:animClr>
                                    <p:set>
                                      <p:cBhvr>
                                        <p:cTn id="9" dur="500" fill="hold"/>
                                        <p:tgtEl>
                                          <p:spTgt spid="4096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grpId="0" nodeType="clickEffect">
                                  <p:stCondLst>
                                    <p:cond delay="0"/>
                                  </p:stCondLst>
                                  <p:childTnLst>
                                    <p:animClr clrSpc="hsl" dir="cw">
                                      <p:cBhvr override="childStyle">
                                        <p:cTn id="13" dur="500" fill="hold"/>
                                        <p:tgtEl>
                                          <p:spTgt spid="40963">
                                            <p:txEl>
                                              <p:pRg st="1" end="1"/>
                                            </p:txEl>
                                          </p:spTgt>
                                        </p:tgtEl>
                                        <p:attrNameLst>
                                          <p:attrName>style.color</p:attrName>
                                        </p:attrNameLst>
                                      </p:cBhvr>
                                      <p:by>
                                        <p:hsl h="0" s="-12549" l="-25098"/>
                                      </p:by>
                                    </p:animClr>
                                    <p:animClr clrSpc="hsl" dir="cw">
                                      <p:cBhvr>
                                        <p:cTn id="14" dur="500" fill="hold"/>
                                        <p:tgtEl>
                                          <p:spTgt spid="40963">
                                            <p:txEl>
                                              <p:pRg st="1" end="1"/>
                                            </p:txEl>
                                          </p:spTgt>
                                        </p:tgtEl>
                                        <p:attrNameLst>
                                          <p:attrName>fillcolor</p:attrName>
                                        </p:attrNameLst>
                                      </p:cBhvr>
                                      <p:by>
                                        <p:hsl h="0" s="-12549" l="-25098"/>
                                      </p:by>
                                    </p:animClr>
                                    <p:animClr clrSpc="hsl" dir="cw">
                                      <p:cBhvr>
                                        <p:cTn id="15" dur="500" fill="hold"/>
                                        <p:tgtEl>
                                          <p:spTgt spid="40963">
                                            <p:txEl>
                                              <p:pRg st="1" end="1"/>
                                            </p:txEl>
                                          </p:spTgt>
                                        </p:tgtEl>
                                        <p:attrNameLst>
                                          <p:attrName>stroke.color</p:attrName>
                                        </p:attrNameLst>
                                      </p:cBhvr>
                                      <p:by>
                                        <p:hsl h="0" s="-12549" l="-25098"/>
                                      </p:by>
                                    </p:animClr>
                                    <p:set>
                                      <p:cBhvr>
                                        <p:cTn id="16" dur="500" fill="hold"/>
                                        <p:tgtEl>
                                          <p:spTgt spid="4096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grpId="0" nodeType="clickEffect">
                                  <p:stCondLst>
                                    <p:cond delay="0"/>
                                  </p:stCondLst>
                                  <p:childTnLst>
                                    <p:animClr clrSpc="hsl" dir="cw">
                                      <p:cBhvr override="childStyle">
                                        <p:cTn id="20" dur="500" fill="hold"/>
                                        <p:tgtEl>
                                          <p:spTgt spid="40963">
                                            <p:txEl>
                                              <p:pRg st="2" end="2"/>
                                            </p:txEl>
                                          </p:spTgt>
                                        </p:tgtEl>
                                        <p:attrNameLst>
                                          <p:attrName>style.color</p:attrName>
                                        </p:attrNameLst>
                                      </p:cBhvr>
                                      <p:by>
                                        <p:hsl h="0" s="-12549" l="-25098"/>
                                      </p:by>
                                    </p:animClr>
                                    <p:animClr clrSpc="hsl" dir="cw">
                                      <p:cBhvr>
                                        <p:cTn id="21" dur="500" fill="hold"/>
                                        <p:tgtEl>
                                          <p:spTgt spid="40963">
                                            <p:txEl>
                                              <p:pRg st="2" end="2"/>
                                            </p:txEl>
                                          </p:spTgt>
                                        </p:tgtEl>
                                        <p:attrNameLst>
                                          <p:attrName>fillcolor</p:attrName>
                                        </p:attrNameLst>
                                      </p:cBhvr>
                                      <p:by>
                                        <p:hsl h="0" s="-12549" l="-25098"/>
                                      </p:by>
                                    </p:animClr>
                                    <p:animClr clrSpc="hsl" dir="cw">
                                      <p:cBhvr>
                                        <p:cTn id="22" dur="500" fill="hold"/>
                                        <p:tgtEl>
                                          <p:spTgt spid="40963">
                                            <p:txEl>
                                              <p:pRg st="2" end="2"/>
                                            </p:txEl>
                                          </p:spTgt>
                                        </p:tgtEl>
                                        <p:attrNameLst>
                                          <p:attrName>stroke.color</p:attrName>
                                        </p:attrNameLst>
                                      </p:cBhvr>
                                      <p:by>
                                        <p:hsl h="0" s="-12549" l="-25098"/>
                                      </p:by>
                                    </p:animClr>
                                    <p:set>
                                      <p:cBhvr>
                                        <p:cTn id="23" dur="500" fill="hold"/>
                                        <p:tgtEl>
                                          <p:spTgt spid="40963">
                                            <p:txEl>
                                              <p:pRg st="2" end="2"/>
                                            </p:txEl>
                                          </p:spTgt>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4" presetClass="emph" presetSubtype="0" fill="hold" grpId="0" nodeType="clickEffect">
                                  <p:stCondLst>
                                    <p:cond delay="0"/>
                                  </p:stCondLst>
                                  <p:childTnLst>
                                    <p:animClr clrSpc="hsl" dir="cw">
                                      <p:cBhvr override="childStyle">
                                        <p:cTn id="27" dur="500" fill="hold"/>
                                        <p:tgtEl>
                                          <p:spTgt spid="40963">
                                            <p:txEl>
                                              <p:pRg st="3" end="3"/>
                                            </p:txEl>
                                          </p:spTgt>
                                        </p:tgtEl>
                                        <p:attrNameLst>
                                          <p:attrName>style.color</p:attrName>
                                        </p:attrNameLst>
                                      </p:cBhvr>
                                      <p:by>
                                        <p:hsl h="0" s="-12549" l="-25098"/>
                                      </p:by>
                                    </p:animClr>
                                    <p:animClr clrSpc="hsl" dir="cw">
                                      <p:cBhvr>
                                        <p:cTn id="28" dur="500" fill="hold"/>
                                        <p:tgtEl>
                                          <p:spTgt spid="40963">
                                            <p:txEl>
                                              <p:pRg st="3" end="3"/>
                                            </p:txEl>
                                          </p:spTgt>
                                        </p:tgtEl>
                                        <p:attrNameLst>
                                          <p:attrName>fillcolor</p:attrName>
                                        </p:attrNameLst>
                                      </p:cBhvr>
                                      <p:by>
                                        <p:hsl h="0" s="-12549" l="-25098"/>
                                      </p:by>
                                    </p:animClr>
                                    <p:animClr clrSpc="hsl" dir="cw">
                                      <p:cBhvr>
                                        <p:cTn id="29" dur="500" fill="hold"/>
                                        <p:tgtEl>
                                          <p:spTgt spid="40963">
                                            <p:txEl>
                                              <p:pRg st="3" end="3"/>
                                            </p:txEl>
                                          </p:spTgt>
                                        </p:tgtEl>
                                        <p:attrNameLst>
                                          <p:attrName>stroke.color</p:attrName>
                                        </p:attrNameLst>
                                      </p:cBhvr>
                                      <p:by>
                                        <p:hsl h="0" s="-12549" l="-25098"/>
                                      </p:by>
                                    </p:animClr>
                                    <p:set>
                                      <p:cBhvr>
                                        <p:cTn id="30" dur="500" fill="hold"/>
                                        <p:tgtEl>
                                          <p:spTgt spid="4096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591" y="291548"/>
            <a:ext cx="7633252" cy="6487631"/>
          </a:xfrm>
        </p:spPr>
        <p:txBody>
          <a:bodyPr>
            <a:normAutofit/>
          </a:bodyPr>
          <a:lstStyle/>
          <a:p>
            <a:pPr marL="0" indent="0" algn="just">
              <a:lnSpc>
                <a:spcPct val="250000"/>
              </a:lnSpc>
              <a:buNone/>
            </a:pPr>
            <a:r>
              <a:rPr lang="en-US" sz="2400" dirty="0">
                <a:solidFill>
                  <a:schemeClr val="tx1"/>
                </a:solidFill>
              </a:rPr>
              <a:t>There are two fundamental ways to view coupled systems of chemical equations:   </a:t>
            </a:r>
          </a:p>
          <a:p>
            <a:pPr algn="just">
              <a:lnSpc>
                <a:spcPct val="250000"/>
              </a:lnSpc>
              <a:buFont typeface="Wingdings" panose="05000000000000000000" pitchFamily="2" charset="2"/>
              <a:buChar char="§"/>
            </a:pPr>
            <a:r>
              <a:rPr lang="en-US" sz="2400" b="1" dirty="0">
                <a:solidFill>
                  <a:schemeClr val="tx1"/>
                </a:solidFill>
              </a:rPr>
              <a:t>Continuous</a:t>
            </a:r>
            <a:r>
              <a:rPr lang="en-US" sz="2400" dirty="0">
                <a:solidFill>
                  <a:schemeClr val="tx1"/>
                </a:solidFill>
              </a:rPr>
              <a:t>, represented by differential equations whose variables are concentrations    </a:t>
            </a:r>
          </a:p>
          <a:p>
            <a:pPr algn="just">
              <a:lnSpc>
                <a:spcPct val="250000"/>
              </a:lnSpc>
              <a:buFont typeface="Wingdings" panose="05000000000000000000" pitchFamily="2" charset="2"/>
              <a:buChar char="§"/>
            </a:pPr>
            <a:r>
              <a:rPr lang="en-US" sz="2400" b="1" dirty="0">
                <a:solidFill>
                  <a:schemeClr val="tx1"/>
                </a:solidFill>
              </a:rPr>
              <a:t>Discrete</a:t>
            </a:r>
            <a:r>
              <a:rPr lang="en-US" sz="2400" dirty="0">
                <a:solidFill>
                  <a:schemeClr val="tx1"/>
                </a:solidFill>
              </a:rPr>
              <a:t>, represented by stochastic processes whose variables are numbers of molecules. </a:t>
            </a:r>
          </a:p>
        </p:txBody>
      </p:sp>
      <p:sp>
        <p:nvSpPr>
          <p:cNvPr id="4" name="Slide Number Placeholder 3"/>
          <p:cNvSpPr>
            <a:spLocks noGrp="1"/>
          </p:cNvSpPr>
          <p:nvPr>
            <p:ph type="sldNum" sz="quarter" idx="12"/>
          </p:nvPr>
        </p:nvSpPr>
        <p:spPr/>
        <p:txBody>
          <a:bodyPr/>
          <a:lstStyle/>
          <a:p>
            <a:pPr>
              <a:defRPr/>
            </a:pPr>
            <a:fld id="{DA9B0B40-BD8E-479C-BD14-4D317FC531C7}" type="slidenum">
              <a:rPr lang="en-GB" altLang="en-US" smtClean="0"/>
              <a:pPr>
                <a:defRPr/>
              </a:pPr>
              <a:t>22</a:t>
            </a:fld>
            <a:endParaRPr lang="en-GB" altLang="en-US" dirty="0"/>
          </a:p>
        </p:txBody>
      </p:sp>
    </p:spTree>
    <p:extLst>
      <p:ext uri="{BB962C8B-B14F-4D97-AF65-F5344CB8AC3E}">
        <p14:creationId xmlns:p14="http://schemas.microsoft.com/office/powerpoint/2010/main" val="41854843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153" y="365128"/>
            <a:ext cx="7269163" cy="831627"/>
          </a:xfrm>
        </p:spPr>
        <p:txBody>
          <a:bodyPr/>
          <a:lstStyle/>
          <a:p>
            <a:r>
              <a:rPr lang="en-US" dirty="0"/>
              <a:t>Gillespie Algorithm</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39446420"/>
              </p:ext>
            </p:extLst>
          </p:nvPr>
        </p:nvGraphicFramePr>
        <p:xfrm>
          <a:off x="514810" y="1196752"/>
          <a:ext cx="7819777"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pPr>
              <a:defRPr/>
            </a:pPr>
            <a:fld id="{DA9B0B40-BD8E-479C-BD14-4D317FC531C7}" type="slidenum">
              <a:rPr lang="en-GB" altLang="en-US" sz="1800" kern="0">
                <a:solidFill>
                  <a:sysClr val="windowText" lastClr="000000"/>
                </a:solidFill>
              </a:rPr>
              <a:pPr>
                <a:defRPr/>
              </a:pPr>
              <a:t>23</a:t>
            </a:fld>
            <a:endParaRPr lang="en-GB" altLang="en-US" sz="1800" kern="0" dirty="0">
              <a:solidFill>
                <a:sysClr val="windowText" lastClr="000000"/>
              </a:solidFill>
            </a:endParaRPr>
          </a:p>
        </p:txBody>
      </p:sp>
    </p:spTree>
    <p:extLst>
      <p:ext uri="{BB962C8B-B14F-4D97-AF65-F5344CB8AC3E}">
        <p14:creationId xmlns:p14="http://schemas.microsoft.com/office/powerpoint/2010/main" val="1159828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151" y="365127"/>
            <a:ext cx="7269163" cy="827569"/>
          </a:xfrm>
        </p:spPr>
        <p:txBody>
          <a:bodyPr/>
          <a:lstStyle/>
          <a:p>
            <a:r>
              <a:rPr lang="en-US" dirty="0"/>
              <a:t>Gillespie Algorithm</a:t>
            </a:r>
          </a:p>
        </p:txBody>
      </p:sp>
      <p:sp>
        <p:nvSpPr>
          <p:cNvPr id="4" name="Slide Number Placeholder 3"/>
          <p:cNvSpPr>
            <a:spLocks noGrp="1"/>
          </p:cNvSpPr>
          <p:nvPr>
            <p:ph type="sldNum" sz="quarter" idx="12"/>
          </p:nvPr>
        </p:nvSpPr>
        <p:spPr/>
        <p:txBody>
          <a:bodyPr/>
          <a:lstStyle/>
          <a:p>
            <a:pPr>
              <a:defRPr/>
            </a:pPr>
            <a:fld id="{DA9B0B40-BD8E-479C-BD14-4D317FC531C7}" type="slidenum">
              <a:rPr lang="en-GB" altLang="en-US" smtClean="0"/>
              <a:pPr>
                <a:defRPr/>
              </a:pPr>
              <a:t>24</a:t>
            </a:fld>
            <a:endParaRPr lang="en-GB" altLang="en-US" dirty="0"/>
          </a:p>
        </p:txBody>
      </p:sp>
      <p:pic>
        <p:nvPicPr>
          <p:cNvPr id="5" name="Content Placeholder 4"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29739" y="2474810"/>
            <a:ext cx="2185575" cy="2587521"/>
          </a:xfrm>
          <a:prstGeom prst="rect">
            <a:avLst/>
          </a:prstGeom>
          <a:ln>
            <a:solidFill>
              <a:schemeClr val="tx1"/>
            </a:solidFill>
          </a:ln>
        </p:spPr>
      </p:pic>
      <p:sp>
        <p:nvSpPr>
          <p:cNvPr id="6" name="TextBox 5"/>
          <p:cNvSpPr txBox="1"/>
          <p:nvPr/>
        </p:nvSpPr>
        <p:spPr>
          <a:xfrm>
            <a:off x="747369" y="2444959"/>
            <a:ext cx="5083588" cy="2954655"/>
          </a:xfrm>
          <a:prstGeom prst="rect">
            <a:avLst/>
          </a:prstGeom>
          <a:noFill/>
        </p:spPr>
        <p:txBody>
          <a:bodyPr wrap="square" rtlCol="0">
            <a:spAutoFit/>
          </a:bodyPr>
          <a:lstStyle/>
          <a:p>
            <a:pPr algn="just"/>
            <a:r>
              <a:rPr lang="en-US" sz="2400" dirty="0"/>
              <a:t>Consider, for example,</a:t>
            </a:r>
          </a:p>
          <a:p>
            <a:pPr algn="just"/>
            <a:r>
              <a:rPr lang="en-US" sz="2400" dirty="0"/>
              <a:t>the set of reactions.                     The propensities of the reactions are given by </a:t>
            </a:r>
            <a:r>
              <a:rPr lang="en-US" sz="2400" i="1" dirty="0"/>
              <a:t>k</a:t>
            </a:r>
            <a:r>
              <a:rPr lang="en-US" sz="2400" i="1" baseline="-25000" dirty="0"/>
              <a:t>1</a:t>
            </a:r>
            <a:r>
              <a:rPr lang="en-US" sz="2400" i="1" dirty="0"/>
              <a:t>, k</a:t>
            </a:r>
            <a:r>
              <a:rPr lang="en-US" sz="2400" i="1" baseline="-25000" dirty="0"/>
              <a:t>2</a:t>
            </a:r>
            <a:r>
              <a:rPr lang="en-US" sz="2400" i="1" dirty="0"/>
              <a:t>, …k</a:t>
            </a:r>
            <a:r>
              <a:rPr lang="en-US" sz="2400" i="1" baseline="-25000" dirty="0"/>
              <a:t>5</a:t>
            </a:r>
            <a:r>
              <a:rPr lang="en-US" sz="2400" dirty="0"/>
              <a:t>. The constants </a:t>
            </a:r>
            <a:r>
              <a:rPr lang="en-US" sz="2400" i="1" dirty="0" err="1"/>
              <a:t>k</a:t>
            </a:r>
            <a:r>
              <a:rPr lang="en-US" sz="2400" i="1" baseline="-25000" dirty="0" err="1"/>
              <a:t>i</a:t>
            </a:r>
            <a:r>
              <a:rPr lang="en-US" sz="2400" dirty="0"/>
              <a:t> may be a function of temperature, volume, electrolyte concentration etc.</a:t>
            </a:r>
          </a:p>
          <a:p>
            <a:endParaRPr lang="en-US" dirty="0"/>
          </a:p>
        </p:txBody>
      </p:sp>
    </p:spTree>
    <p:extLst>
      <p:ext uri="{BB962C8B-B14F-4D97-AF65-F5344CB8AC3E}">
        <p14:creationId xmlns:p14="http://schemas.microsoft.com/office/powerpoint/2010/main" val="882649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151" y="365128"/>
            <a:ext cx="7269163" cy="840820"/>
          </a:xfrm>
        </p:spPr>
        <p:txBody>
          <a:bodyPr/>
          <a:lstStyle/>
          <a:p>
            <a:r>
              <a:rPr lang="en-US" dirty="0"/>
              <a:t>Gillespie Algorithm</a:t>
            </a:r>
          </a:p>
        </p:txBody>
      </p:sp>
      <p:sp>
        <p:nvSpPr>
          <p:cNvPr id="3" name="Content Placeholder 2"/>
          <p:cNvSpPr>
            <a:spLocks noGrp="1"/>
          </p:cNvSpPr>
          <p:nvPr>
            <p:ph idx="1"/>
          </p:nvPr>
        </p:nvSpPr>
        <p:spPr>
          <a:xfrm>
            <a:off x="946150" y="1828800"/>
            <a:ext cx="7269164" cy="4351338"/>
          </a:xfrm>
        </p:spPr>
        <p:txBody>
          <a:bodyPr>
            <a:normAutofit lnSpcReduction="10000"/>
          </a:bodyPr>
          <a:lstStyle/>
          <a:p>
            <a:pPr marL="0" indent="0" algn="just">
              <a:buNone/>
            </a:pPr>
            <a:r>
              <a:rPr lang="en-US" sz="2400" dirty="0">
                <a:solidFill>
                  <a:schemeClr val="tx1"/>
                </a:solidFill>
              </a:rPr>
              <a:t>Gillespie proposed </a:t>
            </a:r>
            <a:r>
              <a:rPr lang="en-US" sz="2400" u="sng" dirty="0">
                <a:solidFill>
                  <a:schemeClr val="tx1"/>
                </a:solidFill>
              </a:rPr>
              <a:t>two exact stochastic simulation</a:t>
            </a:r>
            <a:r>
              <a:rPr lang="en-US" sz="2400" dirty="0">
                <a:solidFill>
                  <a:schemeClr val="tx1"/>
                </a:solidFill>
              </a:rPr>
              <a:t> algorithms. </a:t>
            </a:r>
          </a:p>
          <a:p>
            <a:pPr marL="0" indent="0" algn="just">
              <a:buNone/>
            </a:pPr>
            <a:r>
              <a:rPr lang="en-US" sz="2400" dirty="0">
                <a:solidFill>
                  <a:schemeClr val="tx1"/>
                </a:solidFill>
              </a:rPr>
              <a:t>Consider a system of </a:t>
            </a:r>
            <a:r>
              <a:rPr lang="en-US" sz="2400" b="1" i="1" dirty="0">
                <a:solidFill>
                  <a:schemeClr val="tx1"/>
                </a:solidFill>
              </a:rPr>
              <a:t>r</a:t>
            </a:r>
            <a:r>
              <a:rPr lang="en-US" sz="2400" i="1" dirty="0">
                <a:solidFill>
                  <a:schemeClr val="tx1"/>
                </a:solidFill>
              </a:rPr>
              <a:t> </a:t>
            </a:r>
            <a:r>
              <a:rPr lang="en-US" sz="2400" dirty="0">
                <a:solidFill>
                  <a:schemeClr val="tx1"/>
                </a:solidFill>
              </a:rPr>
              <a:t>reactions and assume every rate constant </a:t>
            </a:r>
            <a:r>
              <a:rPr lang="en-US" sz="2400" b="1" i="1" dirty="0" err="1">
                <a:solidFill>
                  <a:schemeClr val="tx1"/>
                </a:solidFill>
              </a:rPr>
              <a:t>k</a:t>
            </a:r>
            <a:r>
              <a:rPr lang="en-US" sz="2400" b="1" i="1" baseline="-25000" dirty="0" err="1">
                <a:solidFill>
                  <a:schemeClr val="tx1"/>
                </a:solidFill>
              </a:rPr>
              <a:t>i</a:t>
            </a:r>
            <a:r>
              <a:rPr lang="en-US" sz="2400" dirty="0">
                <a:solidFill>
                  <a:schemeClr val="tx1"/>
                </a:solidFill>
              </a:rPr>
              <a:t> are true constants.  </a:t>
            </a:r>
          </a:p>
          <a:p>
            <a:pPr marL="0" indent="0" algn="just">
              <a:buNone/>
            </a:pPr>
            <a:r>
              <a:rPr lang="en-US" sz="2400" dirty="0">
                <a:solidFill>
                  <a:schemeClr val="tx1"/>
                </a:solidFill>
              </a:rPr>
              <a:t>At each time step, the system is in exactly one state. A transition consists of executing a reaction so there are at most </a:t>
            </a:r>
            <a:r>
              <a:rPr lang="en-US" sz="2400" i="1" dirty="0">
                <a:solidFill>
                  <a:schemeClr val="tx1"/>
                </a:solidFill>
              </a:rPr>
              <a:t>r</a:t>
            </a:r>
            <a:r>
              <a:rPr lang="en-US" sz="2400" dirty="0">
                <a:solidFill>
                  <a:schemeClr val="tx1"/>
                </a:solidFill>
              </a:rPr>
              <a:t> possible transitions from a given state.  </a:t>
            </a:r>
          </a:p>
          <a:p>
            <a:pPr marL="0" indent="0" algn="just">
              <a:buNone/>
            </a:pPr>
            <a:r>
              <a:rPr lang="en-US" sz="2400" dirty="0">
                <a:solidFill>
                  <a:schemeClr val="tx1"/>
                </a:solidFill>
              </a:rPr>
              <a:t>The key is to </a:t>
            </a:r>
            <a:r>
              <a:rPr lang="en-US" sz="2400" b="1" dirty="0">
                <a:solidFill>
                  <a:schemeClr val="tx1"/>
                </a:solidFill>
              </a:rPr>
              <a:t>choose random numbers </a:t>
            </a:r>
            <a:r>
              <a:rPr lang="en-US" sz="2400" dirty="0">
                <a:solidFill>
                  <a:schemeClr val="tx1"/>
                </a:solidFill>
              </a:rPr>
              <a:t>using a computer random number generator and to use those random numbers to </a:t>
            </a:r>
            <a:r>
              <a:rPr lang="en-US" sz="2400" b="1" dirty="0">
                <a:solidFill>
                  <a:schemeClr val="tx1"/>
                </a:solidFill>
              </a:rPr>
              <a:t>pick transitions</a:t>
            </a:r>
            <a:r>
              <a:rPr lang="en-US" sz="2400" dirty="0">
                <a:solidFill>
                  <a:schemeClr val="tx1"/>
                </a:solidFill>
              </a:rPr>
              <a:t>. </a:t>
            </a:r>
          </a:p>
          <a:p>
            <a:endParaRPr lang="en-US" dirty="0"/>
          </a:p>
        </p:txBody>
      </p:sp>
      <p:sp>
        <p:nvSpPr>
          <p:cNvPr id="4" name="Slide Number Placeholder 3"/>
          <p:cNvSpPr>
            <a:spLocks noGrp="1"/>
          </p:cNvSpPr>
          <p:nvPr>
            <p:ph type="sldNum" sz="quarter" idx="12"/>
          </p:nvPr>
        </p:nvSpPr>
        <p:spPr/>
        <p:txBody>
          <a:bodyPr/>
          <a:lstStyle/>
          <a:p>
            <a:pPr>
              <a:defRPr/>
            </a:pPr>
            <a:fld id="{DA9B0B40-BD8E-479C-BD14-4D317FC531C7}" type="slidenum">
              <a:rPr lang="en-GB" altLang="en-US" smtClean="0"/>
              <a:pPr>
                <a:defRPr/>
              </a:pPr>
              <a:t>25</a:t>
            </a:fld>
            <a:endParaRPr lang="en-GB" altLang="en-US" dirty="0"/>
          </a:p>
        </p:txBody>
      </p:sp>
    </p:spTree>
    <p:extLst>
      <p:ext uri="{BB962C8B-B14F-4D97-AF65-F5344CB8AC3E}">
        <p14:creationId xmlns:p14="http://schemas.microsoft.com/office/powerpoint/2010/main" val="60245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151" y="365128"/>
            <a:ext cx="7269163" cy="854072"/>
          </a:xfrm>
        </p:spPr>
        <p:txBody>
          <a:bodyPr/>
          <a:lstStyle/>
          <a:p>
            <a:r>
              <a:rPr lang="en-US" dirty="0"/>
              <a:t>Gillespie Algorithm</a:t>
            </a:r>
          </a:p>
        </p:txBody>
      </p:sp>
      <p:sp>
        <p:nvSpPr>
          <p:cNvPr id="3" name="Content Placeholder 2"/>
          <p:cNvSpPr>
            <a:spLocks noGrp="1"/>
          </p:cNvSpPr>
          <p:nvPr>
            <p:ph idx="1"/>
          </p:nvPr>
        </p:nvSpPr>
        <p:spPr>
          <a:xfrm>
            <a:off x="946150" y="1828800"/>
            <a:ext cx="7269164" cy="4351338"/>
          </a:xfrm>
        </p:spPr>
        <p:txBody>
          <a:bodyPr>
            <a:normAutofit/>
          </a:bodyPr>
          <a:lstStyle/>
          <a:p>
            <a:pPr marL="0" indent="0">
              <a:buNone/>
            </a:pPr>
            <a:r>
              <a:rPr lang="en-US" sz="2400" b="1" dirty="0">
                <a:solidFill>
                  <a:schemeClr val="tx1"/>
                </a:solidFill>
              </a:rPr>
              <a:t>Direct Method </a:t>
            </a:r>
          </a:p>
          <a:p>
            <a:pPr marL="0" indent="0" algn="just">
              <a:buNone/>
            </a:pPr>
            <a:r>
              <a:rPr lang="en-US" sz="2400" dirty="0">
                <a:solidFill>
                  <a:schemeClr val="tx1"/>
                </a:solidFill>
              </a:rPr>
              <a:t>Calculates explicitly which reaction occurs next and when it occurs  </a:t>
            </a:r>
          </a:p>
          <a:p>
            <a:pPr marL="0" indent="0" algn="just">
              <a:buNone/>
            </a:pPr>
            <a:endParaRPr lang="en-US" sz="2400" dirty="0">
              <a:solidFill>
                <a:schemeClr val="tx1"/>
              </a:solidFill>
            </a:endParaRPr>
          </a:p>
          <a:p>
            <a:pPr marL="0" indent="0" algn="just">
              <a:buNone/>
            </a:pPr>
            <a:r>
              <a:rPr lang="en-US" sz="2400" b="1" dirty="0">
                <a:solidFill>
                  <a:schemeClr val="tx1"/>
                </a:solidFill>
              </a:rPr>
              <a:t>First Reaction Method  </a:t>
            </a:r>
          </a:p>
          <a:p>
            <a:pPr marL="0" indent="0" algn="just">
              <a:buNone/>
            </a:pPr>
            <a:r>
              <a:rPr lang="en-US" sz="2400" dirty="0">
                <a:solidFill>
                  <a:schemeClr val="tx1"/>
                </a:solidFill>
              </a:rPr>
              <a:t>Generates for each reaction </a:t>
            </a:r>
            <a:r>
              <a:rPr lang="el-GR" sz="2400" i="1" dirty="0">
                <a:solidFill>
                  <a:schemeClr val="tx1"/>
                </a:solidFill>
              </a:rPr>
              <a:t>μ</a:t>
            </a:r>
            <a:r>
              <a:rPr lang="en-US" sz="2400" i="1" dirty="0">
                <a:solidFill>
                  <a:schemeClr val="tx1"/>
                </a:solidFill>
              </a:rPr>
              <a:t> </a:t>
            </a:r>
            <a:r>
              <a:rPr lang="en-US" sz="2400" dirty="0">
                <a:solidFill>
                  <a:schemeClr val="tx1"/>
                </a:solidFill>
              </a:rPr>
              <a:t>a putative time </a:t>
            </a:r>
            <a:r>
              <a:rPr lang="el-GR" sz="2400" i="1" dirty="0">
                <a:solidFill>
                  <a:schemeClr val="tx1"/>
                </a:solidFill>
              </a:rPr>
              <a:t>τ</a:t>
            </a:r>
            <a:r>
              <a:rPr lang="el-GR" sz="2400" i="1" baseline="-25000" dirty="0">
                <a:solidFill>
                  <a:schemeClr val="tx1"/>
                </a:solidFill>
              </a:rPr>
              <a:t>μ</a:t>
            </a:r>
            <a:r>
              <a:rPr lang="en-US" sz="2400" dirty="0">
                <a:solidFill>
                  <a:schemeClr val="tx1"/>
                </a:solidFill>
              </a:rPr>
              <a:t> at which reaction </a:t>
            </a:r>
            <a:r>
              <a:rPr lang="el-GR" sz="2400" i="1" dirty="0">
                <a:solidFill>
                  <a:schemeClr val="tx1"/>
                </a:solidFill>
              </a:rPr>
              <a:t>μ</a:t>
            </a:r>
            <a:r>
              <a:rPr lang="en-US" sz="2400" i="1" dirty="0">
                <a:solidFill>
                  <a:schemeClr val="tx1"/>
                </a:solidFill>
              </a:rPr>
              <a:t> </a:t>
            </a:r>
            <a:r>
              <a:rPr lang="en-US" sz="2400" dirty="0">
                <a:solidFill>
                  <a:schemeClr val="tx1"/>
                </a:solidFill>
              </a:rPr>
              <a:t>occurs, then chooses the reaction </a:t>
            </a:r>
            <a:r>
              <a:rPr lang="el-GR" sz="2400" i="1" dirty="0">
                <a:solidFill>
                  <a:schemeClr val="tx1"/>
                </a:solidFill>
              </a:rPr>
              <a:t>μ</a:t>
            </a:r>
            <a:r>
              <a:rPr lang="en-US" sz="2400" i="1" baseline="30000" dirty="0">
                <a:solidFill>
                  <a:schemeClr val="tx1"/>
                </a:solidFill>
              </a:rPr>
              <a:t>* </a:t>
            </a:r>
            <a:r>
              <a:rPr lang="en-US" sz="2400" i="1" dirty="0">
                <a:solidFill>
                  <a:schemeClr val="tx1"/>
                </a:solidFill>
              </a:rPr>
              <a:t> </a:t>
            </a:r>
            <a:r>
              <a:rPr lang="en-US" sz="2400" dirty="0">
                <a:solidFill>
                  <a:schemeClr val="tx1"/>
                </a:solidFill>
              </a:rPr>
              <a:t>with the smallest time </a:t>
            </a:r>
            <a:r>
              <a:rPr lang="el-GR" sz="2400" i="1" dirty="0">
                <a:solidFill>
                  <a:schemeClr val="tx1"/>
                </a:solidFill>
              </a:rPr>
              <a:t>τ</a:t>
            </a:r>
            <a:r>
              <a:rPr lang="el-GR" sz="2400" i="1" baseline="-25000" dirty="0">
                <a:solidFill>
                  <a:schemeClr val="tx1"/>
                </a:solidFill>
              </a:rPr>
              <a:t>μ</a:t>
            </a:r>
            <a:r>
              <a:rPr lang="en-US" sz="2400" i="1" baseline="30000" dirty="0">
                <a:solidFill>
                  <a:schemeClr val="tx1"/>
                </a:solidFill>
              </a:rPr>
              <a:t>* </a:t>
            </a:r>
            <a:r>
              <a:rPr lang="en-US" sz="2400" i="1" dirty="0">
                <a:solidFill>
                  <a:schemeClr val="tx1"/>
                </a:solidFill>
              </a:rPr>
              <a:t> </a:t>
            </a:r>
            <a:r>
              <a:rPr lang="en-US" sz="2400" dirty="0">
                <a:solidFill>
                  <a:schemeClr val="tx1"/>
                </a:solidFill>
              </a:rPr>
              <a:t>(the first reaction) and executes reaction </a:t>
            </a:r>
            <a:r>
              <a:rPr lang="el-GR" sz="2400" i="1" dirty="0">
                <a:solidFill>
                  <a:schemeClr val="tx1"/>
                </a:solidFill>
              </a:rPr>
              <a:t>μ</a:t>
            </a:r>
            <a:r>
              <a:rPr lang="en-US" sz="2400" i="1" baseline="30000" dirty="0">
                <a:solidFill>
                  <a:schemeClr val="tx1"/>
                </a:solidFill>
              </a:rPr>
              <a:t>*</a:t>
            </a:r>
            <a:r>
              <a:rPr lang="en-US" sz="2400" i="1" dirty="0">
                <a:solidFill>
                  <a:schemeClr val="tx1"/>
                </a:solidFill>
              </a:rPr>
              <a:t> </a:t>
            </a:r>
            <a:r>
              <a:rPr lang="en-US" sz="2400" dirty="0">
                <a:solidFill>
                  <a:schemeClr val="tx1"/>
                </a:solidFill>
              </a:rPr>
              <a:t>at time </a:t>
            </a:r>
            <a:r>
              <a:rPr lang="el-GR" sz="2400" i="1" dirty="0">
                <a:solidFill>
                  <a:schemeClr val="tx1"/>
                </a:solidFill>
              </a:rPr>
              <a:t>τ</a:t>
            </a:r>
            <a:r>
              <a:rPr lang="el-GR" sz="2400" i="1" baseline="-25000" dirty="0">
                <a:solidFill>
                  <a:schemeClr val="tx1"/>
                </a:solidFill>
              </a:rPr>
              <a:t>μ</a:t>
            </a:r>
            <a:r>
              <a:rPr lang="en-US" sz="2400" i="1" baseline="30000" dirty="0">
                <a:solidFill>
                  <a:schemeClr val="tx1"/>
                </a:solidFill>
              </a:rPr>
              <a:t>*  </a:t>
            </a:r>
          </a:p>
          <a:p>
            <a:pPr marL="0" indent="0">
              <a:buNone/>
            </a:pPr>
            <a:endParaRPr lang="en-US" i="1"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A9B0B40-BD8E-479C-BD14-4D317FC531C7}" type="slidenum">
              <a:rPr lang="en-GB" altLang="en-US" smtClean="0"/>
              <a:pPr>
                <a:defRPr/>
              </a:pPr>
              <a:t>26</a:t>
            </a:fld>
            <a:endParaRPr lang="en-GB" altLang="en-US" dirty="0"/>
          </a:p>
        </p:txBody>
      </p:sp>
    </p:spTree>
    <p:extLst>
      <p:ext uri="{BB962C8B-B14F-4D97-AF65-F5344CB8AC3E}">
        <p14:creationId xmlns:p14="http://schemas.microsoft.com/office/powerpoint/2010/main" val="1873258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Gillespie Algorithm :  </a:t>
            </a:r>
            <a:br>
              <a:rPr lang="en-US" dirty="0"/>
            </a:br>
            <a:r>
              <a:rPr lang="en-US" dirty="0"/>
              <a:t>Direct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46150" y="1690691"/>
                <a:ext cx="7269164" cy="5075236"/>
              </a:xfrm>
            </p:spPr>
            <p:txBody>
              <a:bodyPr>
                <a:normAutofit/>
              </a:bodyPr>
              <a:lstStyle/>
              <a:p>
                <a:pPr marL="0" indent="0">
                  <a:buNone/>
                </a:pPr>
                <a:r>
                  <a:rPr lang="en-US" sz="2400" dirty="0">
                    <a:solidFill>
                      <a:srgbClr val="FF0000"/>
                    </a:solidFill>
                  </a:rPr>
                  <a:t> </a:t>
                </a:r>
              </a:p>
              <a:p>
                <a:pPr marL="0" indent="0">
                  <a:buNone/>
                </a:pPr>
                <a:r>
                  <a:rPr lang="en-US" sz="2400" b="1" dirty="0">
                    <a:solidFill>
                      <a:schemeClr val="tx1"/>
                    </a:solidFill>
                  </a:rPr>
                  <a:t>Probability Density Function   </a:t>
                </a:r>
                <a:endParaRPr lang="en-US" sz="1800" b="1" dirty="0">
                  <a:solidFill>
                    <a:schemeClr val="tx1"/>
                  </a:solidFill>
                </a:endParaRPr>
              </a:p>
              <a:p>
                <a:pPr marL="0" indent="0">
                  <a:buNone/>
                </a:pPr>
                <a:r>
                  <a:rPr lang="en-US" sz="1800" dirty="0">
                    <a:solidFill>
                      <a:schemeClr val="tx1"/>
                    </a:solidFill>
                  </a:rPr>
                  <a:t>  </a:t>
                </a:r>
              </a:p>
              <a:p>
                <a:pPr marL="0" indent="0">
                  <a:buNone/>
                </a:pPr>
                <a:r>
                  <a:rPr lang="en-US" sz="1800" dirty="0">
                    <a:solidFill>
                      <a:schemeClr val="tx1"/>
                    </a:solidFill>
                  </a:rPr>
                  <a:t>							(1) </a:t>
                </a:r>
              </a:p>
              <a:p>
                <a:pPr marL="0" indent="0">
                  <a:buNone/>
                </a:pPr>
                <a:endParaRPr lang="en-US" sz="1800" dirty="0">
                  <a:solidFill>
                    <a:schemeClr val="tx1"/>
                  </a:solidFill>
                </a:endParaRPr>
              </a:p>
              <a:p>
                <a:pPr marL="0" indent="0">
                  <a:buNone/>
                </a:pPr>
                <a:r>
                  <a:rPr lang="en-US" sz="1800" dirty="0">
                    <a:solidFill>
                      <a:schemeClr val="tx1"/>
                    </a:solidFill>
                  </a:rPr>
                  <a:t> </a:t>
                </a:r>
                <a14:m>
                  <m:oMath xmlns:m="http://schemas.openxmlformats.org/officeDocument/2006/math">
                    <m:nary>
                      <m:naryPr>
                        <m:limLoc m:val="undOvr"/>
                        <m:ctrlPr>
                          <a:rPr lang="en-US" sz="2400" b="1" i="1" smtClean="0">
                            <a:solidFill>
                              <a:schemeClr val="tx1"/>
                            </a:solidFill>
                            <a:latin typeface="Cambria Math" panose="02040503050406030204" pitchFamily="18" charset="0"/>
                          </a:rPr>
                        </m:ctrlPr>
                      </m:naryPr>
                      <m:sub>
                        <m:r>
                          <m:rPr>
                            <m:brk m:alnAt="24"/>
                          </m:rPr>
                          <a:rPr lang="en-US" sz="2400" b="1" i="1" smtClean="0">
                            <a:solidFill>
                              <a:schemeClr val="tx1"/>
                            </a:solidFill>
                            <a:latin typeface="Cambria Math" panose="02040503050406030204" pitchFamily="18" charset="0"/>
                          </a:rPr>
                          <m:t>𝟎</m:t>
                        </m:r>
                      </m:sub>
                      <m:sup>
                        <m:r>
                          <a:rPr lang="en-US" sz="2400" b="1" i="1" smtClean="0">
                            <a:solidFill>
                              <a:schemeClr val="tx1"/>
                            </a:solidFill>
                            <a:latin typeface="Cambria Math" panose="02040503050406030204" pitchFamily="18" charset="0"/>
                            <a:ea typeface="Cambria Math" panose="02040503050406030204" pitchFamily="18" charset="0"/>
                          </a:rPr>
                          <m:t>∞</m:t>
                        </m:r>
                      </m:sup>
                      <m:e>
                        <m:r>
                          <a:rPr lang="en-US" sz="2400" b="1" i="1" smtClean="0">
                            <a:solidFill>
                              <a:schemeClr val="tx1"/>
                            </a:solidFill>
                            <a:latin typeface="Cambria Math" panose="02040503050406030204" pitchFamily="18" charset="0"/>
                          </a:rPr>
                          <m:t>𝑷</m:t>
                        </m:r>
                        <m:d>
                          <m:dPr>
                            <m:ctrlPr>
                              <a:rPr lang="en-US" sz="2400" b="1" i="1" smtClean="0">
                                <a:solidFill>
                                  <a:schemeClr val="tx1"/>
                                </a:solidFill>
                                <a:latin typeface="Cambria Math" panose="02040503050406030204" pitchFamily="18" charset="0"/>
                              </a:rPr>
                            </m:ctrlPr>
                          </m:dPr>
                          <m:e>
                            <m:r>
                              <a:rPr lang="en-US" sz="2400" b="1" i="1" smtClean="0">
                                <a:solidFill>
                                  <a:schemeClr val="tx1"/>
                                </a:solidFill>
                                <a:latin typeface="Cambria Math" panose="02040503050406030204" pitchFamily="18" charset="0"/>
                                <a:ea typeface="Cambria Math" panose="02040503050406030204" pitchFamily="18" charset="0"/>
                              </a:rPr>
                              <m:t>𝝁</m:t>
                            </m:r>
                            <m:r>
                              <a:rPr lang="en-US" sz="2400" b="1" i="1" smtClean="0">
                                <a:solidFill>
                                  <a:schemeClr val="tx1"/>
                                </a:solidFill>
                                <a:latin typeface="Cambria Math" panose="02040503050406030204" pitchFamily="18" charset="0"/>
                                <a:ea typeface="Cambria Math" panose="02040503050406030204" pitchFamily="18" charset="0"/>
                              </a:rPr>
                              <m:t>,</m:t>
                            </m:r>
                            <m:r>
                              <a:rPr lang="en-US" sz="2400" b="1" i="1" smtClean="0">
                                <a:solidFill>
                                  <a:schemeClr val="tx1"/>
                                </a:solidFill>
                                <a:latin typeface="Cambria Math" panose="02040503050406030204" pitchFamily="18" charset="0"/>
                                <a:ea typeface="Cambria Math" panose="02040503050406030204" pitchFamily="18" charset="0"/>
                              </a:rPr>
                              <m:t>𝝉</m:t>
                            </m:r>
                          </m:e>
                        </m:d>
                        <m:r>
                          <a:rPr lang="en-US" sz="2400" b="1" i="1" smtClean="0">
                            <a:solidFill>
                              <a:schemeClr val="tx1"/>
                            </a:solidFill>
                            <a:latin typeface="Cambria Math" panose="02040503050406030204" pitchFamily="18" charset="0"/>
                            <a:ea typeface="Cambria Math" panose="02040503050406030204" pitchFamily="18" charset="0"/>
                          </a:rPr>
                          <m:t>𝒅</m:t>
                        </m:r>
                        <m:r>
                          <a:rPr lang="en-US" sz="2400" b="1" i="1" smtClean="0">
                            <a:solidFill>
                              <a:schemeClr val="tx1"/>
                            </a:solidFill>
                            <a:latin typeface="Cambria Math" panose="02040503050406030204" pitchFamily="18" charset="0"/>
                            <a:ea typeface="Cambria Math" panose="02040503050406030204" pitchFamily="18" charset="0"/>
                          </a:rPr>
                          <m:t>𝝉</m:t>
                        </m:r>
                        <m:r>
                          <a:rPr lang="en-US" sz="2400" b="1" i="1" smtClean="0">
                            <a:solidFill>
                              <a:schemeClr val="tx1"/>
                            </a:solidFill>
                            <a:latin typeface="Cambria Math" panose="02040503050406030204" pitchFamily="18" charset="0"/>
                            <a:ea typeface="Cambria Math" panose="02040503050406030204" pitchFamily="18" charset="0"/>
                          </a:rPr>
                          <m:t>=</m:t>
                        </m:r>
                        <m:r>
                          <a:rPr lang="en-US" sz="2400" b="1" i="1" smtClean="0">
                            <a:solidFill>
                              <a:schemeClr val="tx1"/>
                            </a:solidFill>
                            <a:latin typeface="Cambria Math" panose="02040503050406030204" pitchFamily="18" charset="0"/>
                            <a:ea typeface="Cambria Math" panose="02040503050406030204" pitchFamily="18" charset="0"/>
                          </a:rPr>
                          <m:t>𝒂</m:t>
                        </m:r>
                        <m:r>
                          <a:rPr lang="en-US" sz="2400" b="1" i="1" baseline="-25000" smtClean="0">
                            <a:solidFill>
                              <a:schemeClr val="tx1"/>
                            </a:solidFill>
                            <a:latin typeface="Cambria Math" panose="02040503050406030204" pitchFamily="18" charset="0"/>
                            <a:ea typeface="Cambria Math" panose="02040503050406030204" pitchFamily="18" charset="0"/>
                          </a:rPr>
                          <m:t>𝝁</m:t>
                        </m:r>
                        <m:r>
                          <a:rPr lang="en-US" sz="2400" b="1" i="1" baseline="-25000" smtClean="0">
                            <a:solidFill>
                              <a:schemeClr val="tx1"/>
                            </a:solidFill>
                            <a:latin typeface="Cambria Math" panose="02040503050406030204" pitchFamily="18" charset="0"/>
                            <a:ea typeface="Cambria Math" panose="02040503050406030204" pitchFamily="18" charset="0"/>
                          </a:rPr>
                          <m:t> </m:t>
                        </m:r>
                      </m:e>
                    </m:nary>
                    <m:nary>
                      <m:naryPr>
                        <m:chr m:val="∑"/>
                        <m:supHide m:val="on"/>
                        <m:ctrlPr>
                          <a:rPr lang="en-US" sz="2400" b="1" i="1" smtClean="0">
                            <a:solidFill>
                              <a:schemeClr val="tx1"/>
                            </a:solidFill>
                            <a:latin typeface="Cambria Math" panose="02040503050406030204" pitchFamily="18" charset="0"/>
                          </a:rPr>
                        </m:ctrlPr>
                      </m:naryPr>
                      <m:sub>
                        <m:r>
                          <m:rPr>
                            <m:brk m:alnAt="7"/>
                          </m:rPr>
                          <a:rPr lang="en-US" sz="2400" b="1" i="1" smtClean="0">
                            <a:solidFill>
                              <a:schemeClr val="tx1"/>
                            </a:solidFill>
                            <a:latin typeface="Cambria Math" panose="02040503050406030204" pitchFamily="18" charset="0"/>
                          </a:rPr>
                          <m:t>𝒋</m:t>
                        </m:r>
                      </m:sub>
                      <m:sup/>
                      <m:e>
                        <m:r>
                          <a:rPr lang="en-US" sz="2400" b="1" i="1" smtClean="0">
                            <a:solidFill>
                              <a:schemeClr val="tx1"/>
                            </a:solidFill>
                            <a:latin typeface="Cambria Math" panose="02040503050406030204" pitchFamily="18" charset="0"/>
                          </a:rPr>
                          <m:t>𝒂</m:t>
                        </m:r>
                      </m:e>
                    </m:nary>
                  </m:oMath>
                </a14:m>
                <a:r>
                  <a:rPr lang="en-US" sz="2400" b="1" i="1" baseline="-25000" dirty="0">
                    <a:solidFill>
                      <a:schemeClr val="tx1"/>
                    </a:solidFill>
                  </a:rPr>
                  <a:t>j    </a:t>
                </a:r>
                <a:r>
                  <a:rPr lang="en-US" sz="2400" b="1" i="1" dirty="0">
                    <a:solidFill>
                      <a:schemeClr val="tx1"/>
                    </a:solidFill>
                  </a:rPr>
                  <a:t>  				</a:t>
                </a:r>
                <a:r>
                  <a:rPr lang="en-US" sz="1800" dirty="0">
                    <a:solidFill>
                      <a:schemeClr val="tx1"/>
                    </a:solidFill>
                  </a:rPr>
                  <a:t>(2)</a:t>
                </a:r>
              </a:p>
              <a:p>
                <a:pPr marL="0" indent="0">
                  <a:buNone/>
                </a:pPr>
                <a:endParaRPr lang="en-US" sz="2400" i="1" dirty="0">
                  <a:solidFill>
                    <a:schemeClr val="tx1"/>
                  </a:solidFill>
                </a:endParaRPr>
              </a:p>
              <a:p>
                <a:pPr marL="0" indent="0" algn="just">
                  <a:buNone/>
                </a:pPr>
                <a:r>
                  <a:rPr lang="en-US" sz="2400" i="1" dirty="0">
                    <a:solidFill>
                      <a:schemeClr val="tx1"/>
                    </a:solidFill>
                  </a:rPr>
                  <a:t> </a:t>
                </a:r>
                <a14:m>
                  <m:oMath xmlns:m="http://schemas.openxmlformats.org/officeDocument/2006/math">
                    <m:nary>
                      <m:naryPr>
                        <m:chr m:val="∑"/>
                        <m:supHide m:val="on"/>
                        <m:ctrlPr>
                          <a:rPr lang="en-US" sz="2400" b="1" i="1" smtClean="0">
                            <a:solidFill>
                              <a:schemeClr val="tx1"/>
                            </a:solidFill>
                            <a:latin typeface="Cambria Math" panose="02040503050406030204" pitchFamily="18" charset="0"/>
                          </a:rPr>
                        </m:ctrlPr>
                      </m:naryPr>
                      <m:sub>
                        <m:r>
                          <m:rPr>
                            <m:brk m:alnAt="7"/>
                          </m:rPr>
                          <a:rPr lang="en-US" sz="2400" b="1" i="1" smtClean="0">
                            <a:solidFill>
                              <a:schemeClr val="tx1"/>
                            </a:solidFill>
                            <a:latin typeface="Cambria Math" panose="02040503050406030204" pitchFamily="18" charset="0"/>
                          </a:rPr>
                          <m:t>𝑱</m:t>
                        </m:r>
                      </m:sub>
                      <m:sup/>
                      <m:e>
                        <m:r>
                          <a:rPr lang="en-US" sz="2400" b="1" i="1" baseline="30000" smtClean="0">
                            <a:solidFill>
                              <a:schemeClr val="tx1"/>
                            </a:solidFill>
                            <a:latin typeface="Cambria Math" panose="02040503050406030204" pitchFamily="18" charset="0"/>
                            <a:ea typeface="Cambria Math" panose="02040503050406030204" pitchFamily="18" charset="0"/>
                          </a:rPr>
                          <m:t>𝝁</m:t>
                        </m:r>
                        <m:r>
                          <a:rPr lang="en-US" sz="2400" b="1" i="1">
                            <a:solidFill>
                              <a:schemeClr val="tx1"/>
                            </a:solidFill>
                            <a:latin typeface="Cambria Math" panose="02040503050406030204" pitchFamily="18" charset="0"/>
                          </a:rPr>
                          <m:t>𝑷</m:t>
                        </m:r>
                        <m:d>
                          <m:dPr>
                            <m:ctrlPr>
                              <a:rPr lang="en-US" sz="2400" b="1" i="1">
                                <a:solidFill>
                                  <a:schemeClr val="tx1"/>
                                </a:solidFill>
                                <a:latin typeface="Cambria Math" panose="02040503050406030204" pitchFamily="18" charset="0"/>
                              </a:rPr>
                            </m:ctrlPr>
                          </m:dPr>
                          <m:e>
                            <m:r>
                              <a:rPr lang="en-US" sz="2400" b="1" i="1">
                                <a:solidFill>
                                  <a:schemeClr val="tx1"/>
                                </a:solidFill>
                                <a:latin typeface="Cambria Math" panose="02040503050406030204" pitchFamily="18" charset="0"/>
                                <a:ea typeface="Cambria Math" panose="02040503050406030204" pitchFamily="18" charset="0"/>
                              </a:rPr>
                              <m:t>𝝁</m:t>
                            </m:r>
                            <m:r>
                              <a:rPr lang="en-US" sz="2400" b="1" i="1">
                                <a:solidFill>
                                  <a:schemeClr val="tx1"/>
                                </a:solidFill>
                                <a:latin typeface="Cambria Math" panose="02040503050406030204" pitchFamily="18" charset="0"/>
                                <a:ea typeface="Cambria Math" panose="02040503050406030204" pitchFamily="18" charset="0"/>
                              </a:rPr>
                              <m:t>,</m:t>
                            </m:r>
                            <m:r>
                              <a:rPr lang="en-US" sz="2400" b="1" i="1">
                                <a:solidFill>
                                  <a:schemeClr val="tx1"/>
                                </a:solidFill>
                                <a:latin typeface="Cambria Math" panose="02040503050406030204" pitchFamily="18" charset="0"/>
                                <a:ea typeface="Cambria Math" panose="02040503050406030204" pitchFamily="18" charset="0"/>
                              </a:rPr>
                              <m:t>𝝉</m:t>
                            </m:r>
                          </m:e>
                        </m:d>
                        <m:r>
                          <a:rPr lang="en-US" sz="2400" b="1" i="1">
                            <a:solidFill>
                              <a:schemeClr val="tx1"/>
                            </a:solidFill>
                            <a:latin typeface="Cambria Math" panose="02040503050406030204" pitchFamily="18" charset="0"/>
                            <a:ea typeface="Cambria Math" panose="02040503050406030204" pitchFamily="18" charset="0"/>
                          </a:rPr>
                          <m:t>𝒅</m:t>
                        </m:r>
                        <m:r>
                          <a:rPr lang="en-US" sz="2400" b="1" i="1">
                            <a:solidFill>
                              <a:schemeClr val="tx1"/>
                            </a:solidFill>
                            <a:latin typeface="Cambria Math" panose="02040503050406030204" pitchFamily="18" charset="0"/>
                            <a:ea typeface="Cambria Math" panose="02040503050406030204" pitchFamily="18" charset="0"/>
                          </a:rPr>
                          <m:t>𝝉</m:t>
                        </m:r>
                        <m:r>
                          <a:rPr lang="en-US" sz="2400" b="1" i="1" smtClean="0">
                            <a:solidFill>
                              <a:schemeClr val="tx1"/>
                            </a:solidFill>
                            <a:latin typeface="Cambria Math" panose="02040503050406030204" pitchFamily="18" charset="0"/>
                            <a:ea typeface="Cambria Math" panose="02040503050406030204" pitchFamily="18" charset="0"/>
                          </a:rPr>
                          <m:t>= </m:t>
                        </m:r>
                        <m:nary>
                          <m:naryPr>
                            <m:chr m:val="∑"/>
                            <m:supHide m:val="on"/>
                            <m:ctrlPr>
                              <a:rPr lang="en-US" sz="2400" b="1" i="1" smtClean="0">
                                <a:solidFill>
                                  <a:schemeClr val="tx1"/>
                                </a:solidFill>
                                <a:latin typeface="Cambria Math" panose="02040503050406030204" pitchFamily="18" charset="0"/>
                                <a:ea typeface="Cambria Math" panose="02040503050406030204" pitchFamily="18" charset="0"/>
                              </a:rPr>
                            </m:ctrlPr>
                          </m:naryPr>
                          <m:sub>
                            <m:r>
                              <m:rPr>
                                <m:brk m:alnAt="7"/>
                              </m:rPr>
                              <a:rPr lang="en-US" sz="2400" b="1" i="1" smtClean="0">
                                <a:solidFill>
                                  <a:schemeClr val="tx1"/>
                                </a:solidFill>
                                <a:latin typeface="Cambria Math" panose="02040503050406030204" pitchFamily="18" charset="0"/>
                                <a:ea typeface="Cambria Math" panose="02040503050406030204" pitchFamily="18" charset="0"/>
                              </a:rPr>
                              <m:t>𝒋</m:t>
                            </m:r>
                          </m:sub>
                          <m:sup/>
                          <m:e>
                            <m:func>
                              <m:funcPr>
                                <m:ctrlPr>
                                  <a:rPr lang="en-US" sz="2400" b="1" i="1" smtClean="0">
                                    <a:solidFill>
                                      <a:schemeClr val="tx1"/>
                                    </a:solidFill>
                                    <a:latin typeface="Cambria Math" panose="02040503050406030204" pitchFamily="18" charset="0"/>
                                    <a:ea typeface="Cambria Math" panose="02040503050406030204" pitchFamily="18" charset="0"/>
                                  </a:rPr>
                                </m:ctrlPr>
                              </m:funcPr>
                              <m:fName>
                                <m:r>
                                  <a:rPr lang="en-US" sz="2400" b="1" i="1">
                                    <a:solidFill>
                                      <a:schemeClr val="tx1"/>
                                    </a:solidFill>
                                    <a:latin typeface="Cambria Math" panose="02040503050406030204" pitchFamily="18" charset="0"/>
                                  </a:rPr>
                                  <m:t>𝒂</m:t>
                                </m:r>
                                <m:r>
                                  <a:rPr lang="en-US" sz="2400" b="1" i="0" smtClean="0">
                                    <a:solidFill>
                                      <a:schemeClr val="tx1"/>
                                    </a:solidFill>
                                    <a:latin typeface="Cambria Math" panose="02040503050406030204" pitchFamily="18" charset="0"/>
                                  </a:rPr>
                                  <m:t> </m:t>
                                </m:r>
                                <m:r>
                                  <a:rPr lang="en-US" sz="2400" b="1" i="0" smtClean="0">
                                    <a:solidFill>
                                      <a:schemeClr val="tx1"/>
                                    </a:solidFill>
                                    <a:latin typeface="Cambria Math" panose="02040503050406030204" pitchFamily="18" charset="0"/>
                                    <a:ea typeface="Cambria Math" panose="02040503050406030204" pitchFamily="18" charset="0"/>
                                  </a:rPr>
                                  <m:t>𝐞𝐱𝐩</m:t>
                                </m:r>
                              </m:fName>
                              <m:e>
                                <m:r>
                                  <a:rPr lang="en-US" sz="2400" b="1" i="1" smtClean="0">
                                    <a:solidFill>
                                      <a:schemeClr val="tx1"/>
                                    </a:solidFill>
                                    <a:latin typeface="Cambria Math" panose="02040503050406030204" pitchFamily="18" charset="0"/>
                                    <a:ea typeface="Cambria Math" panose="02040503050406030204" pitchFamily="18" charset="0"/>
                                  </a:rPr>
                                  <m:t>( −</m:t>
                                </m:r>
                                <m:r>
                                  <a:rPr lang="en-US" sz="2400" b="1" i="1" smtClean="0">
                                    <a:solidFill>
                                      <a:schemeClr val="tx1"/>
                                    </a:solidFill>
                                    <a:latin typeface="Cambria Math" panose="02040503050406030204" pitchFamily="18" charset="0"/>
                                    <a:ea typeface="Cambria Math" panose="02040503050406030204" pitchFamily="18" charset="0"/>
                                  </a:rPr>
                                  <m:t>𝝉</m:t>
                                </m:r>
                                <m:nary>
                                  <m:naryPr>
                                    <m:chr m:val="∑"/>
                                    <m:supHide m:val="on"/>
                                    <m:ctrlPr>
                                      <a:rPr lang="en-US" sz="2400" b="1" i="1" smtClean="0">
                                        <a:solidFill>
                                          <a:schemeClr val="tx1"/>
                                        </a:solidFill>
                                        <a:latin typeface="Cambria Math" panose="02040503050406030204" pitchFamily="18" charset="0"/>
                                        <a:ea typeface="Cambria Math" panose="02040503050406030204" pitchFamily="18" charset="0"/>
                                      </a:rPr>
                                    </m:ctrlPr>
                                  </m:naryPr>
                                  <m:sub>
                                    <m:r>
                                      <m:rPr>
                                        <m:brk m:alnAt="7"/>
                                      </m:rPr>
                                      <a:rPr lang="en-US" sz="2400" b="1" i="1" smtClean="0">
                                        <a:solidFill>
                                          <a:schemeClr val="tx1"/>
                                        </a:solidFill>
                                        <a:latin typeface="Cambria Math" panose="02040503050406030204" pitchFamily="18" charset="0"/>
                                        <a:ea typeface="Cambria Math" panose="02040503050406030204" pitchFamily="18" charset="0"/>
                                      </a:rPr>
                                      <m:t>𝒋</m:t>
                                    </m:r>
                                  </m:sub>
                                  <m:sup/>
                                  <m:e>
                                    <m:r>
                                      <a:rPr lang="en-US" sz="2400" b="1" i="1" smtClean="0">
                                        <a:solidFill>
                                          <a:schemeClr val="tx1"/>
                                        </a:solidFill>
                                        <a:latin typeface="Cambria Math" panose="02040503050406030204" pitchFamily="18" charset="0"/>
                                        <a:ea typeface="Cambria Math" panose="02040503050406030204" pitchFamily="18" charset="0"/>
                                      </a:rPr>
                                      <m:t>𝒂</m:t>
                                    </m:r>
                                  </m:e>
                                </m:nary>
                              </m:e>
                            </m:func>
                          </m:e>
                        </m:nary>
                      </m:e>
                    </m:nary>
                    <m:r>
                      <a:rPr lang="en-US" sz="2400" b="1" i="1" smtClean="0">
                        <a:solidFill>
                          <a:schemeClr val="tx1"/>
                        </a:solidFill>
                        <a:latin typeface="Cambria Math" panose="02040503050406030204" pitchFamily="18" charset="0"/>
                      </a:rPr>
                      <m:t> ) </m:t>
                    </m:r>
                    <m:r>
                      <a:rPr lang="en-US" sz="2400" b="1" i="1" smtClean="0">
                        <a:solidFill>
                          <a:schemeClr val="tx1"/>
                        </a:solidFill>
                        <a:latin typeface="Cambria Math" panose="02040503050406030204" pitchFamily="18" charset="0"/>
                      </a:rPr>
                      <m:t>𝒅</m:t>
                    </m:r>
                    <m:r>
                      <a:rPr lang="en-US" sz="2400" b="1" i="1" smtClean="0">
                        <a:solidFill>
                          <a:schemeClr val="tx1"/>
                        </a:solidFill>
                        <a:latin typeface="Cambria Math" panose="02040503050406030204" pitchFamily="18" charset="0"/>
                        <a:ea typeface="Cambria Math" panose="02040503050406030204" pitchFamily="18" charset="0"/>
                      </a:rPr>
                      <m:t>𝝉</m:t>
                    </m:r>
                  </m:oMath>
                </a14:m>
                <a:r>
                  <a:rPr lang="en-US" sz="2400" b="1" i="1" baseline="-25000" dirty="0">
                    <a:solidFill>
                      <a:schemeClr val="tx1"/>
                    </a:solidFill>
                  </a:rPr>
                  <a:t>		</a:t>
                </a:r>
                <a:r>
                  <a:rPr lang="en-US" sz="2400" baseline="-25000" dirty="0">
                    <a:solidFill>
                      <a:schemeClr val="tx1"/>
                    </a:solidFill>
                  </a:rPr>
                  <a:t>(3)</a:t>
                </a:r>
              </a:p>
              <a:p>
                <a:pPr marL="0" indent="0">
                  <a:buNone/>
                </a:pPr>
                <a:endParaRPr lang="en-US" sz="2400" i="1" baseline="-25000" dirty="0">
                  <a:solidFill>
                    <a:schemeClr val="tx1"/>
                  </a:solidFill>
                </a:endParaRPr>
              </a:p>
              <a:p>
                <a:pPr marL="0" indent="0">
                  <a:buNone/>
                </a:pPr>
                <a:endParaRPr lang="en-US" sz="2400" dirty="0">
                  <a:solidFill>
                    <a:schemeClr val="tx1"/>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46150" y="1690691"/>
                <a:ext cx="7269164" cy="5075236"/>
              </a:xfrm>
              <a:blipFill>
                <a:blip r:embed="rId2"/>
                <a:stretch>
                  <a:fillRect l="-528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A9B0B40-BD8E-479C-BD14-4D317FC531C7}" type="slidenum">
              <a:rPr lang="en-GB" altLang="en-US" smtClean="0"/>
              <a:pPr>
                <a:defRPr/>
              </a:pPr>
              <a:t>27</a:t>
            </a:fld>
            <a:endParaRPr lang="en-GB" altLang="en-US"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149" y="3000147"/>
            <a:ext cx="4116812" cy="922496"/>
          </a:xfrm>
          <a:prstGeom prst="rect">
            <a:avLst/>
          </a:prstGeom>
        </p:spPr>
      </p:pic>
    </p:spTree>
    <p:extLst>
      <p:ext uri="{BB962C8B-B14F-4D97-AF65-F5344CB8AC3E}">
        <p14:creationId xmlns:p14="http://schemas.microsoft.com/office/powerpoint/2010/main" val="1381361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Gillespie Algorithm :  </a:t>
            </a:r>
            <a:br>
              <a:rPr lang="en-US" dirty="0"/>
            </a:br>
            <a:r>
              <a:rPr lang="en-US" dirty="0"/>
              <a:t>Direct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46150" y="2014330"/>
                <a:ext cx="7269164" cy="4751596"/>
              </a:xfrm>
            </p:spPr>
            <p:txBody>
              <a:bodyPr>
                <a:normAutofit lnSpcReduction="10000"/>
              </a:bodyPr>
              <a:lstStyle/>
              <a:p>
                <a:pPr marL="457200" indent="-457200" algn="just">
                  <a:buFont typeface="+mj-lt"/>
                  <a:buAutoNum type="arabicPeriod"/>
                </a:pPr>
                <a:r>
                  <a:rPr lang="en-US" sz="2400" b="1" dirty="0">
                    <a:solidFill>
                      <a:schemeClr val="tx1"/>
                    </a:solidFill>
                  </a:rPr>
                  <a:t>Initialize</a:t>
                </a:r>
                <a:r>
                  <a:rPr lang="en-US" sz="2400" dirty="0">
                    <a:solidFill>
                      <a:schemeClr val="tx1"/>
                    </a:solidFill>
                  </a:rPr>
                  <a:t> (initialize numbers of molecules, set </a:t>
                </a:r>
                <a:r>
                  <a:rPr lang="en-US" sz="2400" i="1" dirty="0">
                    <a:solidFill>
                      <a:schemeClr val="tx1"/>
                    </a:solidFill>
                  </a:rPr>
                  <a:t>t </a:t>
                </a:r>
                <a14:m>
                  <m:oMath xmlns:m="http://schemas.openxmlformats.org/officeDocument/2006/math">
                    <m:r>
                      <a:rPr lang="en-US" sz="2400" i="1">
                        <a:solidFill>
                          <a:schemeClr val="tx1"/>
                        </a:solidFill>
                        <a:latin typeface="Cambria Math" panose="02040503050406030204" pitchFamily="18" charset="0"/>
                      </a:rPr>
                      <m:t>←</m:t>
                    </m:r>
                  </m:oMath>
                </a14:m>
                <a:r>
                  <a:rPr lang="en-US" sz="2400" i="1" dirty="0">
                    <a:solidFill>
                      <a:schemeClr val="tx1"/>
                    </a:solidFill>
                  </a:rPr>
                  <a:t> 0</a:t>
                </a:r>
                <a:r>
                  <a:rPr lang="en-US" sz="2400" dirty="0">
                    <a:solidFill>
                      <a:schemeClr val="tx1"/>
                    </a:solidFill>
                  </a:rPr>
                  <a:t>).  </a:t>
                </a:r>
              </a:p>
              <a:p>
                <a:pPr marL="457200" indent="-457200" algn="just">
                  <a:buFont typeface="+mj-lt"/>
                  <a:buAutoNum type="arabicPeriod"/>
                </a:pPr>
                <a:r>
                  <a:rPr lang="en-US" sz="2400" b="1" dirty="0">
                    <a:solidFill>
                      <a:schemeClr val="tx1"/>
                    </a:solidFill>
                  </a:rPr>
                  <a:t>Calculate</a:t>
                </a:r>
                <a:r>
                  <a:rPr lang="en-US" sz="2400" dirty="0">
                    <a:solidFill>
                      <a:schemeClr val="tx1"/>
                    </a:solidFill>
                  </a:rPr>
                  <a:t> the propensity function, </a:t>
                </a:r>
                <a:r>
                  <a:rPr lang="en-US" sz="2400" i="1" dirty="0" err="1">
                    <a:solidFill>
                      <a:schemeClr val="tx1"/>
                    </a:solidFill>
                  </a:rPr>
                  <a:t>a</a:t>
                </a:r>
                <a:r>
                  <a:rPr lang="en-US" sz="2400" i="1" baseline="-25000" dirty="0" err="1">
                    <a:solidFill>
                      <a:schemeClr val="tx1"/>
                    </a:solidFill>
                  </a:rPr>
                  <a:t>i</a:t>
                </a:r>
                <a:r>
                  <a:rPr lang="en-US" sz="2400" baseline="-25000" dirty="0">
                    <a:solidFill>
                      <a:schemeClr val="tx1"/>
                    </a:solidFill>
                  </a:rPr>
                  <a:t> </a:t>
                </a:r>
                <a:r>
                  <a:rPr lang="en-US" sz="2400" dirty="0">
                    <a:solidFill>
                      <a:schemeClr val="tx1"/>
                    </a:solidFill>
                  </a:rPr>
                  <a:t>, for all </a:t>
                </a:r>
                <a:r>
                  <a:rPr lang="en-US" sz="2400" i="1" dirty="0" err="1">
                    <a:solidFill>
                      <a:schemeClr val="tx1"/>
                    </a:solidFill>
                  </a:rPr>
                  <a:t>i</a:t>
                </a:r>
                <a:r>
                  <a:rPr lang="en-US" sz="2400" dirty="0">
                    <a:solidFill>
                      <a:schemeClr val="tx1"/>
                    </a:solidFill>
                  </a:rPr>
                  <a:t>.  </a:t>
                </a:r>
              </a:p>
              <a:p>
                <a:pPr marL="457200" indent="-457200" algn="just">
                  <a:buFont typeface="+mj-lt"/>
                  <a:buAutoNum type="arabicPeriod"/>
                </a:pPr>
                <a:r>
                  <a:rPr lang="en-US" sz="2400" b="1" dirty="0">
                    <a:solidFill>
                      <a:schemeClr val="tx1"/>
                    </a:solidFill>
                  </a:rPr>
                  <a:t>Choose </a:t>
                </a:r>
                <a:r>
                  <a:rPr lang="en-US" sz="2400" i="1" dirty="0">
                    <a:solidFill>
                      <a:schemeClr val="tx1"/>
                    </a:solidFill>
                  </a:rPr>
                  <a:t>µ</a:t>
                </a:r>
                <a:r>
                  <a:rPr lang="en-US" sz="2400" dirty="0">
                    <a:solidFill>
                      <a:schemeClr val="tx1"/>
                    </a:solidFill>
                  </a:rPr>
                  <a:t> according to the distribution in     </a:t>
                </a:r>
                <a:r>
                  <a:rPr lang="en-US" sz="2400" dirty="0" err="1">
                    <a:solidFill>
                      <a:schemeClr val="tx1"/>
                    </a:solidFill>
                  </a:rPr>
                  <a:t>eq</a:t>
                </a:r>
                <a:r>
                  <a:rPr lang="en-US" sz="2400" dirty="0">
                    <a:solidFill>
                      <a:schemeClr val="tx1"/>
                    </a:solidFill>
                  </a:rPr>
                  <a:t> 2.  </a:t>
                </a:r>
              </a:p>
              <a:p>
                <a:pPr marL="457200" indent="-457200" algn="just">
                  <a:buFont typeface="+mj-lt"/>
                  <a:buAutoNum type="arabicPeriod"/>
                </a:pPr>
                <a:r>
                  <a:rPr lang="en-US" sz="2400" b="1" dirty="0">
                    <a:solidFill>
                      <a:schemeClr val="tx1"/>
                    </a:solidFill>
                  </a:rPr>
                  <a:t>Choose</a:t>
                </a:r>
                <a:r>
                  <a:rPr lang="en-US" sz="2400" i="1" dirty="0">
                    <a:solidFill>
                      <a:schemeClr val="tx1"/>
                    </a:solidFill>
                  </a:rPr>
                  <a:t> τ </a:t>
                </a:r>
                <a:r>
                  <a:rPr lang="en-US" sz="2400" dirty="0">
                    <a:solidFill>
                      <a:schemeClr val="tx1"/>
                    </a:solidFill>
                  </a:rPr>
                  <a:t>according to an exponential with parameter  </a:t>
                </a:r>
                <a14:m>
                  <m:oMath xmlns:m="http://schemas.openxmlformats.org/officeDocument/2006/math">
                    <m:nary>
                      <m:naryPr>
                        <m:chr m:val="∑"/>
                        <m:limLoc m:val="undOvr"/>
                        <m:supHide m:val="on"/>
                        <m:ctrlPr>
                          <a:rPr lang="en-US" sz="2400" i="1">
                            <a:solidFill>
                              <a:schemeClr val="tx1"/>
                            </a:solidFill>
                            <a:latin typeface="Cambria Math" panose="02040503050406030204" pitchFamily="18" charset="0"/>
                          </a:rPr>
                        </m:ctrlPr>
                      </m:naryPr>
                      <m:sub>
                        <m:r>
                          <a:rPr lang="en-US" sz="2400" i="1">
                            <a:solidFill>
                              <a:schemeClr val="tx1"/>
                            </a:solidFill>
                            <a:latin typeface="Cambria Math" panose="02040503050406030204" pitchFamily="18" charset="0"/>
                          </a:rPr>
                          <m:t>𝑗</m:t>
                        </m:r>
                      </m:sub>
                      <m:sup/>
                      <m:e>
                        <m:r>
                          <a:rPr lang="en-US" sz="2400" i="1">
                            <a:solidFill>
                              <a:schemeClr val="tx1"/>
                            </a:solidFill>
                            <a:latin typeface="Cambria Math" panose="02040503050406030204" pitchFamily="18" charset="0"/>
                          </a:rPr>
                          <m:t>𝑎</m:t>
                        </m:r>
                        <m:r>
                          <a:rPr lang="en-US" sz="2400" b="0" i="1" smtClean="0">
                            <a:solidFill>
                              <a:schemeClr val="tx1"/>
                            </a:solidFill>
                            <a:latin typeface="Cambria Math" panose="02040503050406030204" pitchFamily="18" charset="0"/>
                          </a:rPr>
                          <m:t>𝑗</m:t>
                        </m:r>
                        <m:r>
                          <a:rPr lang="en-US" sz="2400" i="1">
                            <a:solidFill>
                              <a:schemeClr val="tx1"/>
                            </a:solidFill>
                            <a:latin typeface="Cambria Math" panose="02040503050406030204" pitchFamily="18" charset="0"/>
                          </a:rPr>
                          <m:t> </m:t>
                        </m:r>
                      </m:e>
                    </m:nary>
                  </m:oMath>
                </a14:m>
                <a:r>
                  <a:rPr lang="en-US" sz="2400" dirty="0">
                    <a:solidFill>
                      <a:schemeClr val="tx1"/>
                    </a:solidFill>
                  </a:rPr>
                  <a:t>(as in </a:t>
                </a:r>
                <a:r>
                  <a:rPr lang="en-US" sz="2400" dirty="0" err="1">
                    <a:solidFill>
                      <a:schemeClr val="tx1"/>
                    </a:solidFill>
                  </a:rPr>
                  <a:t>eq</a:t>
                </a:r>
                <a:r>
                  <a:rPr lang="en-US" sz="2400" dirty="0">
                    <a:solidFill>
                      <a:schemeClr val="tx1"/>
                    </a:solidFill>
                  </a:rPr>
                  <a:t> 3).  </a:t>
                </a:r>
              </a:p>
              <a:p>
                <a:pPr marL="457200" indent="-457200" algn="just">
                  <a:buFont typeface="+mj-lt"/>
                  <a:buAutoNum type="arabicPeriod"/>
                </a:pPr>
                <a:r>
                  <a:rPr lang="en-US" sz="2400" b="1" dirty="0">
                    <a:solidFill>
                      <a:schemeClr val="tx1"/>
                    </a:solidFill>
                  </a:rPr>
                  <a:t>Change</a:t>
                </a:r>
                <a:r>
                  <a:rPr lang="en-US" sz="2400" dirty="0">
                    <a:solidFill>
                      <a:schemeClr val="tx1"/>
                    </a:solidFill>
                  </a:rPr>
                  <a:t> the number of molecules to reflect execution of reaction </a:t>
                </a:r>
                <a:r>
                  <a:rPr lang="en-US" sz="2400" i="1" dirty="0">
                    <a:solidFill>
                      <a:schemeClr val="tx1"/>
                    </a:solidFill>
                  </a:rPr>
                  <a:t>µ</a:t>
                </a:r>
                <a:r>
                  <a:rPr lang="en-US" sz="2400" dirty="0">
                    <a:solidFill>
                      <a:schemeClr val="tx1"/>
                    </a:solidFill>
                  </a:rPr>
                  <a:t>. Set </a:t>
                </a:r>
                <a:r>
                  <a:rPr lang="en-US" sz="2400" i="1" dirty="0">
                    <a:solidFill>
                      <a:schemeClr val="tx1"/>
                    </a:solidFill>
                  </a:rPr>
                  <a:t>t </a:t>
                </a:r>
                <a14:m>
                  <m:oMath xmlns:m="http://schemas.openxmlformats.org/officeDocument/2006/math">
                    <m:r>
                      <a:rPr lang="en-US" sz="2400" i="1">
                        <a:solidFill>
                          <a:schemeClr val="tx1"/>
                        </a:solidFill>
                        <a:latin typeface="Cambria Math" panose="02040503050406030204" pitchFamily="18" charset="0"/>
                      </a:rPr>
                      <m:t>←</m:t>
                    </m:r>
                  </m:oMath>
                </a14:m>
                <a:r>
                  <a:rPr lang="en-US" sz="2400" i="1" dirty="0">
                    <a:solidFill>
                      <a:schemeClr val="tx1"/>
                    </a:solidFill>
                  </a:rPr>
                  <a:t> t + τ</a:t>
                </a:r>
                <a:r>
                  <a:rPr lang="en-US" sz="2400" dirty="0">
                    <a:solidFill>
                      <a:schemeClr val="tx1"/>
                    </a:solidFill>
                  </a:rPr>
                  <a:t>.  </a:t>
                </a:r>
              </a:p>
              <a:p>
                <a:pPr marL="457200" indent="-457200" algn="just">
                  <a:buFont typeface="+mj-lt"/>
                  <a:buAutoNum type="arabicPeriod"/>
                </a:pPr>
                <a:r>
                  <a:rPr lang="en-US" sz="2400" dirty="0">
                    <a:solidFill>
                      <a:schemeClr val="tx1"/>
                    </a:solidFill>
                  </a:rPr>
                  <a:t>Go to Step 2.</a:t>
                </a:r>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46150" y="2014330"/>
                <a:ext cx="7269164" cy="4751596"/>
              </a:xfrm>
              <a:blipFill>
                <a:blip r:embed="rId2"/>
                <a:stretch>
                  <a:fillRect l="-754" t="-2179" r="-125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A9B0B40-BD8E-479C-BD14-4D317FC531C7}" type="slidenum">
              <a:rPr lang="en-GB" altLang="en-US" smtClean="0"/>
              <a:pPr>
                <a:defRPr/>
              </a:pPr>
              <a:t>28</a:t>
            </a:fld>
            <a:endParaRPr lang="en-GB" altLang="en-US" dirty="0"/>
          </a:p>
        </p:txBody>
      </p:sp>
    </p:spTree>
    <p:extLst>
      <p:ext uri="{BB962C8B-B14F-4D97-AF65-F5344CB8AC3E}">
        <p14:creationId xmlns:p14="http://schemas.microsoft.com/office/powerpoint/2010/main" val="760062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Gillespie Algorithm :  </a:t>
            </a:r>
            <a:br>
              <a:rPr lang="en-US" dirty="0"/>
            </a:br>
            <a:r>
              <a:rPr lang="en-US" dirty="0"/>
              <a:t>First Reaction Method</a:t>
            </a:r>
          </a:p>
        </p:txBody>
      </p:sp>
      <p:sp>
        <p:nvSpPr>
          <p:cNvPr id="3" name="Content Placeholder 2"/>
          <p:cNvSpPr>
            <a:spLocks noGrp="1"/>
          </p:cNvSpPr>
          <p:nvPr>
            <p:ph idx="1"/>
          </p:nvPr>
        </p:nvSpPr>
        <p:spPr>
          <a:xfrm>
            <a:off x="946150" y="1828799"/>
            <a:ext cx="7269164" cy="4937127"/>
          </a:xfrm>
        </p:spPr>
        <p:txBody>
          <a:bodyPr/>
          <a:lstStyle/>
          <a:p>
            <a:pPr marL="0" indent="0" algn="just">
              <a:buNone/>
            </a:pPr>
            <a:r>
              <a:rPr lang="en-US" sz="2400" dirty="0">
                <a:solidFill>
                  <a:schemeClr val="tx1"/>
                </a:solidFill>
              </a:rPr>
              <a:t> </a:t>
            </a:r>
          </a:p>
          <a:p>
            <a:pPr marL="0" indent="0" algn="just">
              <a:buNone/>
            </a:pPr>
            <a:r>
              <a:rPr lang="en-US" sz="2400" dirty="0">
                <a:solidFill>
                  <a:schemeClr val="tx1"/>
                </a:solidFill>
              </a:rPr>
              <a:t>Generates a </a:t>
            </a:r>
            <a:r>
              <a:rPr lang="en-US" sz="2400" b="1" dirty="0">
                <a:solidFill>
                  <a:schemeClr val="tx1"/>
                </a:solidFill>
              </a:rPr>
              <a:t>putative time </a:t>
            </a:r>
            <a:r>
              <a:rPr lang="en-US" sz="2400" b="1" i="1" dirty="0" err="1">
                <a:solidFill>
                  <a:schemeClr val="tx1"/>
                </a:solidFill>
              </a:rPr>
              <a:t>τ</a:t>
            </a:r>
            <a:r>
              <a:rPr lang="en-US" sz="2400" b="1" i="1" baseline="-25000" dirty="0" err="1">
                <a:solidFill>
                  <a:schemeClr val="tx1"/>
                </a:solidFill>
              </a:rPr>
              <a:t>i</a:t>
            </a:r>
            <a:r>
              <a:rPr lang="en-US" sz="2400" b="1" dirty="0">
                <a:solidFill>
                  <a:schemeClr val="tx1"/>
                </a:solidFill>
              </a:rPr>
              <a:t> </a:t>
            </a:r>
            <a:r>
              <a:rPr lang="en-US" sz="2400" dirty="0">
                <a:solidFill>
                  <a:schemeClr val="tx1"/>
                </a:solidFill>
              </a:rPr>
              <a:t>for each reaction to occur - a time the reaction would occur if no other reaction occurred first - then lets </a:t>
            </a:r>
            <a:r>
              <a:rPr lang="en-US" sz="2400" i="1" dirty="0">
                <a:solidFill>
                  <a:schemeClr val="tx1"/>
                </a:solidFill>
              </a:rPr>
              <a:t>µ</a:t>
            </a:r>
            <a:r>
              <a:rPr lang="en-US" sz="2400" dirty="0">
                <a:solidFill>
                  <a:schemeClr val="tx1"/>
                </a:solidFill>
              </a:rPr>
              <a:t> be the reaction whose putative time is first, and lets </a:t>
            </a:r>
            <a:r>
              <a:rPr lang="en-US" sz="2400" i="1" dirty="0">
                <a:solidFill>
                  <a:schemeClr val="tx1"/>
                </a:solidFill>
              </a:rPr>
              <a:t>τ </a:t>
            </a:r>
            <a:r>
              <a:rPr lang="en-US" sz="2400" dirty="0">
                <a:solidFill>
                  <a:schemeClr val="tx1"/>
                </a:solidFill>
              </a:rPr>
              <a:t>be the putative time </a:t>
            </a:r>
            <a:r>
              <a:rPr lang="en-US" sz="2400" i="1" dirty="0" err="1">
                <a:solidFill>
                  <a:schemeClr val="tx1"/>
                </a:solidFill>
              </a:rPr>
              <a:t>τ</a:t>
            </a:r>
            <a:r>
              <a:rPr lang="en-US" sz="2400" i="1" baseline="-25000" dirty="0" err="1">
                <a:solidFill>
                  <a:schemeClr val="tx1"/>
                </a:solidFill>
              </a:rPr>
              <a:t>μ</a:t>
            </a:r>
            <a:r>
              <a:rPr lang="en-US" sz="2400" dirty="0">
                <a:solidFill>
                  <a:schemeClr val="tx1"/>
                </a:solidFill>
              </a:rPr>
              <a:t>. </a:t>
            </a:r>
          </a:p>
          <a:p>
            <a:pPr marL="0" indent="0" algn="just">
              <a:buNone/>
            </a:pPr>
            <a:r>
              <a:rPr lang="en-US" sz="2400" dirty="0">
                <a:solidFill>
                  <a:schemeClr val="tx1"/>
                </a:solidFill>
              </a:rPr>
              <a:t> </a:t>
            </a:r>
          </a:p>
          <a:p>
            <a:pPr marL="0" indent="0" algn="just">
              <a:buNone/>
            </a:pPr>
            <a:r>
              <a:rPr lang="en-US" sz="2400" i="1" dirty="0">
                <a:solidFill>
                  <a:schemeClr val="tx1"/>
                </a:solidFill>
              </a:rPr>
              <a:t>The algorithm of the previous subsection is direct in the sense that it </a:t>
            </a:r>
            <a:r>
              <a:rPr lang="en-US" sz="2400" b="1" i="1" dirty="0">
                <a:solidFill>
                  <a:schemeClr val="tx1"/>
                </a:solidFill>
              </a:rPr>
              <a:t>generates µ and τ directly.</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A9B0B40-BD8E-479C-BD14-4D317FC531C7}" type="slidenum">
              <a:rPr lang="en-GB" altLang="en-US" smtClean="0"/>
              <a:pPr>
                <a:defRPr/>
              </a:pPr>
              <a:t>29</a:t>
            </a:fld>
            <a:endParaRPr lang="en-GB" altLang="en-US" dirty="0"/>
          </a:p>
        </p:txBody>
      </p:sp>
    </p:spTree>
    <p:extLst>
      <p:ext uri="{BB962C8B-B14F-4D97-AF65-F5344CB8AC3E}">
        <p14:creationId xmlns:p14="http://schemas.microsoft.com/office/powerpoint/2010/main" val="1482632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val="0"/>
              </a:ext>
            </a:extLst>
          </a:blip>
          <a:srcRect t="3785" r="-1" b="1422"/>
          <a:stretch/>
        </p:blipFill>
        <p:spPr>
          <a:xfrm>
            <a:off x="21" y="11"/>
            <a:ext cx="8412460" cy="6857991"/>
          </a:xfrm>
          <a:prstGeom prst="rect">
            <a:avLst/>
          </a:prstGeom>
        </p:spPr>
      </p:pic>
      <p:sp>
        <p:nvSpPr>
          <p:cNvPr id="133" name="Rectangle 13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7834" y="0"/>
            <a:ext cx="5354646" cy="6858000"/>
          </a:xfrm>
          <a:prstGeom prst="rect">
            <a:avLst/>
          </a:prstGeom>
          <a:solidFill>
            <a:schemeClr val="bg1">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srgbClr val="FFFFFF"/>
              </a:solidFill>
              <a:latin typeface="Century Schoolbook" panose="02040604050505020304"/>
            </a:endParaRPr>
          </a:p>
        </p:txBody>
      </p:sp>
      <p:sp>
        <p:nvSpPr>
          <p:cNvPr id="20482" name="Rectangle 2"/>
          <p:cNvSpPr>
            <a:spLocks noGrp="1" noChangeArrowheads="1"/>
          </p:cNvSpPr>
          <p:nvPr>
            <p:ph type="title"/>
          </p:nvPr>
        </p:nvSpPr>
        <p:spPr>
          <a:xfrm>
            <a:off x="3368042" y="365762"/>
            <a:ext cx="4758321" cy="747425"/>
          </a:xfrm>
        </p:spPr>
        <p:txBody>
          <a:bodyPr>
            <a:normAutofit/>
          </a:bodyPr>
          <a:lstStyle/>
          <a:p>
            <a:pPr>
              <a:defRPr/>
            </a:pPr>
            <a:r>
              <a:rPr lang="en-GB" altLang="en-US" dirty="0"/>
              <a:t>Overview</a:t>
            </a:r>
          </a:p>
        </p:txBody>
      </p:sp>
      <p:sp>
        <p:nvSpPr>
          <p:cNvPr id="20483" name="Rectangle 3"/>
          <p:cNvSpPr>
            <a:spLocks noGrp="1" noChangeArrowheads="1"/>
          </p:cNvSpPr>
          <p:nvPr>
            <p:ph idx="1"/>
          </p:nvPr>
        </p:nvSpPr>
        <p:spPr>
          <a:xfrm>
            <a:off x="3368040" y="1478934"/>
            <a:ext cx="4758323" cy="5286995"/>
          </a:xfrm>
        </p:spPr>
        <p:txBody>
          <a:bodyPr>
            <a:normAutofit/>
          </a:bodyPr>
          <a:lstStyle/>
          <a:p>
            <a:pPr>
              <a:defRPr/>
            </a:pPr>
            <a:endParaRPr lang="en-GB" altLang="en-US" dirty="0"/>
          </a:p>
          <a:p>
            <a:pPr>
              <a:defRPr/>
            </a:pPr>
            <a:r>
              <a:rPr lang="en-GB" altLang="en-US" sz="2800" dirty="0"/>
              <a:t>Organization of Genetic Regulatory Circuits</a:t>
            </a:r>
          </a:p>
          <a:p>
            <a:pPr>
              <a:defRPr/>
            </a:pPr>
            <a:endParaRPr lang="en-GB" altLang="en-US" sz="2800" dirty="0"/>
          </a:p>
          <a:p>
            <a:pPr>
              <a:defRPr/>
            </a:pPr>
            <a:r>
              <a:rPr lang="en-GB" altLang="en-US" sz="2800" dirty="0"/>
              <a:t>Simulations of Cellular Regulation</a:t>
            </a:r>
          </a:p>
          <a:p>
            <a:pPr>
              <a:defRPr/>
            </a:pPr>
            <a:endParaRPr lang="en-GB" altLang="en-US" sz="2800" dirty="0"/>
          </a:p>
          <a:p>
            <a:pPr>
              <a:defRPr/>
            </a:pPr>
            <a:r>
              <a:rPr lang="en-GB" altLang="en-US" sz="2800" dirty="0"/>
              <a:t>Modelling</a:t>
            </a:r>
          </a:p>
          <a:p>
            <a:pPr>
              <a:defRPr/>
            </a:pPr>
            <a:endParaRPr lang="en-GB" altLang="en-US" dirty="0"/>
          </a:p>
        </p:txBody>
      </p:sp>
      <p:sp>
        <p:nvSpPr>
          <p:cNvPr id="2" name="Slide Number Placeholder 1"/>
          <p:cNvSpPr>
            <a:spLocks noGrp="1"/>
          </p:cNvSpPr>
          <p:nvPr>
            <p:ph type="sldNum" sz="quarter" idx="12"/>
          </p:nvPr>
        </p:nvSpPr>
        <p:spPr>
          <a:xfrm>
            <a:off x="8441055" y="6172204"/>
            <a:ext cx="685800" cy="593725"/>
          </a:xfrm>
        </p:spPr>
        <p:txBody>
          <a:bodyPr>
            <a:normAutofit/>
          </a:bodyPr>
          <a:lstStyle/>
          <a:p>
            <a:pPr>
              <a:defRPr/>
            </a:pPr>
            <a:fld id="{70FD022F-0AB9-4ABA-8899-0E404BDF8276}" type="slidenum">
              <a:rPr lang="en-GB" altLang="en-US" sz="1800" kern="0">
                <a:solidFill>
                  <a:sysClr val="windowText" lastClr="000000"/>
                </a:solidFill>
              </a:rPr>
              <a:pPr>
                <a:defRPr/>
              </a:pPr>
              <a:t>3</a:t>
            </a:fld>
            <a:endParaRPr lang="en-GB" altLang="en-US" sz="1800" kern="0" dirty="0">
              <a:solidFill>
                <a:sysClr val="windowText" lastClr="000000"/>
              </a:solidFill>
            </a:endParaRPr>
          </a:p>
        </p:txBody>
      </p:sp>
    </p:spTree>
    <p:extLst>
      <p:ext uri="{BB962C8B-B14F-4D97-AF65-F5344CB8AC3E}">
        <p14:creationId xmlns:p14="http://schemas.microsoft.com/office/powerpoint/2010/main" val="157588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Gillespie Algorithm :  </a:t>
            </a:r>
            <a:br>
              <a:rPr lang="en-US" dirty="0"/>
            </a:br>
            <a:r>
              <a:rPr lang="en-US" dirty="0"/>
              <a:t>First Reaction Method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46150" y="1828799"/>
                <a:ext cx="7269164" cy="4937127"/>
              </a:xfrm>
            </p:spPr>
            <p:txBody>
              <a:bodyPr>
                <a:normAutofit fontScale="92500" lnSpcReduction="10000"/>
              </a:bodyPr>
              <a:lstStyle/>
              <a:p>
                <a:pPr marL="457200" indent="-457200" algn="just">
                  <a:buFont typeface="+mj-lt"/>
                  <a:buAutoNum type="arabicPeriod"/>
                </a:pPr>
                <a:r>
                  <a:rPr lang="en-US" sz="2400" b="1" dirty="0">
                    <a:solidFill>
                      <a:schemeClr val="tx1"/>
                    </a:solidFill>
                  </a:rPr>
                  <a:t>Initialize</a:t>
                </a:r>
                <a:r>
                  <a:rPr lang="en-US" sz="2400" dirty="0">
                    <a:solidFill>
                      <a:schemeClr val="tx1"/>
                    </a:solidFill>
                  </a:rPr>
                  <a:t> (i.e., set initial numbers of molecules, set </a:t>
                </a:r>
                <a:r>
                  <a:rPr lang="en-US" sz="2400" i="1" dirty="0">
                    <a:solidFill>
                      <a:schemeClr val="tx1"/>
                    </a:solidFill>
                  </a:rPr>
                  <a:t>t </a:t>
                </a:r>
                <a14:m>
                  <m:oMath xmlns:m="http://schemas.openxmlformats.org/officeDocument/2006/math">
                    <m:r>
                      <a:rPr lang="en-US" sz="2400" i="1">
                        <a:solidFill>
                          <a:schemeClr val="tx1"/>
                        </a:solidFill>
                        <a:latin typeface="Cambria Math" panose="02040503050406030204" pitchFamily="18" charset="0"/>
                      </a:rPr>
                      <m:t>←</m:t>
                    </m:r>
                  </m:oMath>
                </a14:m>
                <a:r>
                  <a:rPr lang="en-US" sz="2400" i="1" dirty="0">
                    <a:solidFill>
                      <a:schemeClr val="tx1"/>
                    </a:solidFill>
                  </a:rPr>
                  <a:t> 0</a:t>
                </a:r>
                <a:r>
                  <a:rPr lang="en-US" sz="2400" dirty="0">
                    <a:solidFill>
                      <a:schemeClr val="tx1"/>
                    </a:solidFill>
                  </a:rPr>
                  <a:t>).  </a:t>
                </a:r>
              </a:p>
              <a:p>
                <a:pPr marL="457200" indent="-457200" algn="just">
                  <a:buFont typeface="+mj-lt"/>
                  <a:buAutoNum type="arabicPeriod"/>
                </a:pPr>
                <a:r>
                  <a:rPr lang="en-US" sz="2400" b="1" dirty="0">
                    <a:solidFill>
                      <a:schemeClr val="tx1"/>
                    </a:solidFill>
                  </a:rPr>
                  <a:t>Calculate</a:t>
                </a:r>
                <a:r>
                  <a:rPr lang="en-US" sz="2400" dirty="0">
                    <a:solidFill>
                      <a:schemeClr val="tx1"/>
                    </a:solidFill>
                  </a:rPr>
                  <a:t> the propensity function, </a:t>
                </a:r>
                <a:r>
                  <a:rPr lang="en-US" sz="2400" i="1" dirty="0" err="1">
                    <a:solidFill>
                      <a:schemeClr val="tx1"/>
                    </a:solidFill>
                  </a:rPr>
                  <a:t>a</a:t>
                </a:r>
                <a:r>
                  <a:rPr lang="en-US" sz="2400" i="1" baseline="-25000" dirty="0" err="1">
                    <a:solidFill>
                      <a:schemeClr val="tx1"/>
                    </a:solidFill>
                  </a:rPr>
                  <a:t>i</a:t>
                </a:r>
                <a:r>
                  <a:rPr lang="en-US" sz="2400" i="1" baseline="-25000" dirty="0">
                    <a:solidFill>
                      <a:schemeClr val="tx1"/>
                    </a:solidFill>
                  </a:rPr>
                  <a:t> </a:t>
                </a:r>
                <a:r>
                  <a:rPr lang="en-US" sz="2400" dirty="0">
                    <a:solidFill>
                      <a:schemeClr val="tx1"/>
                    </a:solidFill>
                  </a:rPr>
                  <a:t>, for all </a:t>
                </a:r>
                <a:r>
                  <a:rPr lang="en-US" sz="2400" i="1" dirty="0" err="1">
                    <a:solidFill>
                      <a:schemeClr val="tx1"/>
                    </a:solidFill>
                  </a:rPr>
                  <a:t>i</a:t>
                </a:r>
                <a:r>
                  <a:rPr lang="en-US" sz="2400" dirty="0">
                    <a:solidFill>
                      <a:schemeClr val="tx1"/>
                    </a:solidFill>
                  </a:rPr>
                  <a:t>.  </a:t>
                </a:r>
              </a:p>
              <a:p>
                <a:pPr marL="457200" indent="-457200" algn="just">
                  <a:buFont typeface="+mj-lt"/>
                  <a:buAutoNum type="arabicPeriod"/>
                </a:pPr>
                <a:r>
                  <a:rPr lang="en-US" sz="2400" dirty="0">
                    <a:solidFill>
                      <a:schemeClr val="tx1"/>
                    </a:solidFill>
                  </a:rPr>
                  <a:t>For each </a:t>
                </a:r>
                <a:r>
                  <a:rPr lang="en-US" sz="2400" i="1" dirty="0" err="1">
                    <a:solidFill>
                      <a:schemeClr val="tx1"/>
                    </a:solidFill>
                  </a:rPr>
                  <a:t>i</a:t>
                </a:r>
                <a:r>
                  <a:rPr lang="en-US" sz="2400" dirty="0">
                    <a:solidFill>
                      <a:schemeClr val="tx1"/>
                    </a:solidFill>
                  </a:rPr>
                  <a:t>, </a:t>
                </a:r>
                <a:r>
                  <a:rPr lang="en-US" sz="2400" b="1" dirty="0">
                    <a:solidFill>
                      <a:schemeClr val="tx1"/>
                    </a:solidFill>
                  </a:rPr>
                  <a:t>generate</a:t>
                </a:r>
                <a:r>
                  <a:rPr lang="en-US" sz="2400" dirty="0">
                    <a:solidFill>
                      <a:schemeClr val="tx1"/>
                    </a:solidFill>
                  </a:rPr>
                  <a:t> a putative time, </a:t>
                </a:r>
                <a:r>
                  <a:rPr lang="en-US" sz="2400" i="1" dirty="0" err="1">
                    <a:solidFill>
                      <a:schemeClr val="tx1"/>
                    </a:solidFill>
                  </a:rPr>
                  <a:t>τ</a:t>
                </a:r>
                <a:r>
                  <a:rPr lang="en-US" sz="2400" i="1" baseline="-25000" dirty="0" err="1">
                    <a:solidFill>
                      <a:schemeClr val="tx1"/>
                    </a:solidFill>
                  </a:rPr>
                  <a:t>i</a:t>
                </a:r>
                <a:r>
                  <a:rPr lang="en-US" sz="2400" dirty="0">
                    <a:solidFill>
                      <a:schemeClr val="tx1"/>
                    </a:solidFill>
                  </a:rPr>
                  <a:t> , according to an exponential distribution with parameter </a:t>
                </a:r>
                <a:r>
                  <a:rPr lang="en-US" sz="2400" i="1" dirty="0" err="1">
                    <a:solidFill>
                      <a:schemeClr val="tx1"/>
                    </a:solidFill>
                  </a:rPr>
                  <a:t>a</a:t>
                </a:r>
                <a:r>
                  <a:rPr lang="en-US" sz="2400" i="1" baseline="-25000" dirty="0" err="1">
                    <a:solidFill>
                      <a:schemeClr val="tx1"/>
                    </a:solidFill>
                  </a:rPr>
                  <a:t>i</a:t>
                </a:r>
                <a:r>
                  <a:rPr lang="en-US" sz="2400" dirty="0">
                    <a:solidFill>
                      <a:schemeClr val="tx1"/>
                    </a:solidFill>
                  </a:rPr>
                  <a:t>.  </a:t>
                </a:r>
              </a:p>
              <a:p>
                <a:pPr marL="457200" indent="-457200" algn="just">
                  <a:buFont typeface="+mj-lt"/>
                  <a:buAutoNum type="arabicPeriod"/>
                </a:pPr>
                <a:r>
                  <a:rPr lang="en-US" sz="2400" dirty="0">
                    <a:solidFill>
                      <a:schemeClr val="tx1"/>
                    </a:solidFill>
                  </a:rPr>
                  <a:t>Let </a:t>
                </a:r>
                <a:r>
                  <a:rPr lang="en-US" sz="2400" i="1" dirty="0">
                    <a:solidFill>
                      <a:schemeClr val="tx1"/>
                    </a:solidFill>
                  </a:rPr>
                  <a:t>µ</a:t>
                </a:r>
                <a:r>
                  <a:rPr lang="en-US" sz="2400" dirty="0">
                    <a:solidFill>
                      <a:schemeClr val="tx1"/>
                    </a:solidFill>
                  </a:rPr>
                  <a:t> be the reaction whose putative time, </a:t>
                </a:r>
                <a:r>
                  <a:rPr lang="en-US" sz="2400" i="1" dirty="0" err="1">
                    <a:solidFill>
                      <a:schemeClr val="tx1"/>
                    </a:solidFill>
                  </a:rPr>
                  <a:t>τ</a:t>
                </a:r>
                <a:r>
                  <a:rPr lang="en-US" sz="2400" i="1" baseline="-25000" dirty="0" err="1">
                    <a:solidFill>
                      <a:schemeClr val="tx1"/>
                    </a:solidFill>
                  </a:rPr>
                  <a:t>μ</a:t>
                </a:r>
                <a:r>
                  <a:rPr lang="en-US" sz="2400" baseline="-25000" dirty="0">
                    <a:solidFill>
                      <a:schemeClr val="tx1"/>
                    </a:solidFill>
                  </a:rPr>
                  <a:t> </a:t>
                </a:r>
                <a:r>
                  <a:rPr lang="en-US" sz="2400" dirty="0">
                    <a:solidFill>
                      <a:schemeClr val="tx1"/>
                    </a:solidFill>
                  </a:rPr>
                  <a:t>, is least.  </a:t>
                </a:r>
              </a:p>
              <a:p>
                <a:pPr marL="457200" indent="-457200" algn="just">
                  <a:buFont typeface="+mj-lt"/>
                  <a:buAutoNum type="arabicPeriod"/>
                </a:pPr>
                <a:r>
                  <a:rPr lang="en-US" sz="2400" dirty="0">
                    <a:solidFill>
                      <a:schemeClr val="tx1"/>
                    </a:solidFill>
                  </a:rPr>
                  <a:t>Let</a:t>
                </a:r>
                <a:r>
                  <a:rPr lang="en-US" sz="2400" i="1" dirty="0">
                    <a:solidFill>
                      <a:schemeClr val="tx1"/>
                    </a:solidFill>
                  </a:rPr>
                  <a:t> τ </a:t>
                </a:r>
                <a:r>
                  <a:rPr lang="en-US" sz="2400" dirty="0">
                    <a:solidFill>
                      <a:schemeClr val="tx1"/>
                    </a:solidFill>
                  </a:rPr>
                  <a:t>be </a:t>
                </a:r>
                <a:r>
                  <a:rPr lang="en-US" sz="2400" i="1" dirty="0" err="1">
                    <a:solidFill>
                      <a:schemeClr val="tx1"/>
                    </a:solidFill>
                  </a:rPr>
                  <a:t>τ</a:t>
                </a:r>
                <a:r>
                  <a:rPr lang="en-US" sz="2400" i="1" baseline="-25000" dirty="0" err="1">
                    <a:solidFill>
                      <a:schemeClr val="tx1"/>
                    </a:solidFill>
                  </a:rPr>
                  <a:t>μ</a:t>
                </a:r>
                <a:r>
                  <a:rPr lang="en-US" sz="2400" dirty="0">
                    <a:solidFill>
                      <a:schemeClr val="tx1"/>
                    </a:solidFill>
                  </a:rPr>
                  <a:t>.  </a:t>
                </a:r>
              </a:p>
              <a:p>
                <a:pPr marL="457200" indent="-457200" algn="just">
                  <a:buFont typeface="+mj-lt"/>
                  <a:buAutoNum type="arabicPeriod"/>
                </a:pPr>
                <a:r>
                  <a:rPr lang="en-US" sz="2400" b="1" dirty="0">
                    <a:solidFill>
                      <a:schemeClr val="tx1"/>
                    </a:solidFill>
                  </a:rPr>
                  <a:t>Change</a:t>
                </a:r>
                <a:r>
                  <a:rPr lang="en-US" sz="2400" dirty="0">
                    <a:solidFill>
                      <a:schemeClr val="tx1"/>
                    </a:solidFill>
                  </a:rPr>
                  <a:t> the number of molecules to reflect execution of reaction </a:t>
                </a:r>
                <a:r>
                  <a:rPr lang="en-US" sz="2400" i="1" dirty="0">
                    <a:solidFill>
                      <a:schemeClr val="tx1"/>
                    </a:solidFill>
                  </a:rPr>
                  <a:t>µ</a:t>
                </a:r>
                <a:r>
                  <a:rPr lang="en-US" sz="2400" dirty="0">
                    <a:solidFill>
                      <a:schemeClr val="tx1"/>
                    </a:solidFill>
                  </a:rPr>
                  <a:t>. Set </a:t>
                </a:r>
                <a:r>
                  <a:rPr lang="en-US" sz="2400" i="1" dirty="0">
                    <a:solidFill>
                      <a:schemeClr val="tx1"/>
                    </a:solidFill>
                  </a:rPr>
                  <a:t>t </a:t>
                </a:r>
                <a14:m>
                  <m:oMath xmlns:m="http://schemas.openxmlformats.org/officeDocument/2006/math">
                    <m:r>
                      <a:rPr lang="en-US" sz="2400" i="1">
                        <a:solidFill>
                          <a:schemeClr val="tx1"/>
                        </a:solidFill>
                        <a:latin typeface="Cambria Math" panose="02040503050406030204" pitchFamily="18" charset="0"/>
                      </a:rPr>
                      <m:t>←</m:t>
                    </m:r>
                  </m:oMath>
                </a14:m>
                <a:r>
                  <a:rPr lang="en-US" sz="2400" i="1" dirty="0">
                    <a:solidFill>
                      <a:schemeClr val="tx1"/>
                    </a:solidFill>
                  </a:rPr>
                  <a:t> t + τ</a:t>
                </a:r>
                <a:r>
                  <a:rPr lang="en-US" sz="2400" dirty="0">
                    <a:solidFill>
                      <a:schemeClr val="tx1"/>
                    </a:solidFill>
                  </a:rPr>
                  <a:t>. </a:t>
                </a:r>
              </a:p>
              <a:p>
                <a:pPr marL="457200" indent="-457200" algn="just">
                  <a:buFont typeface="+mj-lt"/>
                  <a:buAutoNum type="arabicPeriod"/>
                </a:pPr>
                <a:r>
                  <a:rPr lang="en-US" sz="2400" dirty="0">
                    <a:solidFill>
                      <a:schemeClr val="tx1"/>
                    </a:solidFill>
                  </a:rPr>
                  <a:t>Go to Step 2.</a:t>
                </a:r>
              </a:p>
              <a:p>
                <a:pPr marL="0" indent="0">
                  <a:buNone/>
                </a:pPr>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46150" y="1828799"/>
                <a:ext cx="7269164" cy="4937127"/>
              </a:xfrm>
              <a:blipFill>
                <a:blip r:embed="rId2"/>
                <a:stretch>
                  <a:fillRect l="-587" t="-1852" r="-100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A9B0B40-BD8E-479C-BD14-4D317FC531C7}" type="slidenum">
              <a:rPr lang="en-GB" altLang="en-US" smtClean="0"/>
              <a:pPr>
                <a:defRPr/>
              </a:pPr>
              <a:t>30</a:t>
            </a:fld>
            <a:endParaRPr lang="en-GB" altLang="en-US" dirty="0"/>
          </a:p>
        </p:txBody>
      </p:sp>
    </p:spTree>
    <p:extLst>
      <p:ext uri="{BB962C8B-B14F-4D97-AF65-F5344CB8AC3E}">
        <p14:creationId xmlns:p14="http://schemas.microsoft.com/office/powerpoint/2010/main" val="2181368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Gillespie Algorithm :  </a:t>
            </a:r>
            <a:br>
              <a:rPr lang="en-US" dirty="0"/>
            </a:br>
            <a:r>
              <a:rPr lang="en-US" dirty="0"/>
              <a:t>First Reaction Method</a:t>
            </a:r>
          </a:p>
        </p:txBody>
      </p:sp>
      <p:sp>
        <p:nvSpPr>
          <p:cNvPr id="3" name="Content Placeholder 2"/>
          <p:cNvSpPr>
            <a:spLocks noGrp="1"/>
          </p:cNvSpPr>
          <p:nvPr>
            <p:ph idx="1"/>
          </p:nvPr>
        </p:nvSpPr>
        <p:spPr>
          <a:xfrm>
            <a:off x="946150" y="1828799"/>
            <a:ext cx="7269164" cy="4937127"/>
          </a:xfrm>
        </p:spPr>
        <p:txBody>
          <a:bodyPr/>
          <a:lstStyle/>
          <a:p>
            <a:pPr marL="0" indent="0" algn="just">
              <a:buNone/>
            </a:pPr>
            <a:r>
              <a:rPr lang="en-US" sz="2400" dirty="0">
                <a:solidFill>
                  <a:schemeClr val="tx1"/>
                </a:solidFill>
              </a:rPr>
              <a:t> </a:t>
            </a:r>
          </a:p>
          <a:p>
            <a:pPr marL="0" indent="0" algn="just">
              <a:buNone/>
            </a:pPr>
            <a:r>
              <a:rPr lang="en-US" sz="2400" dirty="0">
                <a:solidFill>
                  <a:schemeClr val="tx1"/>
                </a:solidFill>
              </a:rPr>
              <a:t> </a:t>
            </a:r>
          </a:p>
          <a:p>
            <a:pPr marL="0" indent="0" algn="just">
              <a:buNone/>
            </a:pPr>
            <a:r>
              <a:rPr lang="en-US" sz="2400" dirty="0">
                <a:solidFill>
                  <a:schemeClr val="tx1"/>
                </a:solidFill>
              </a:rPr>
              <a:t>This algorithm </a:t>
            </a:r>
            <a:r>
              <a:rPr lang="en-US" sz="2400" b="1" dirty="0">
                <a:solidFill>
                  <a:schemeClr val="tx1"/>
                </a:solidFill>
              </a:rPr>
              <a:t>uses </a:t>
            </a:r>
            <a:r>
              <a:rPr lang="en-US" sz="2400" b="1" i="1" dirty="0">
                <a:solidFill>
                  <a:schemeClr val="tx1"/>
                </a:solidFill>
              </a:rPr>
              <a:t>r </a:t>
            </a:r>
            <a:r>
              <a:rPr lang="en-US" sz="2400" b="1" dirty="0">
                <a:solidFill>
                  <a:schemeClr val="tx1"/>
                </a:solidFill>
              </a:rPr>
              <a:t>random numbers </a:t>
            </a:r>
            <a:r>
              <a:rPr lang="en-US" sz="2400" dirty="0">
                <a:solidFill>
                  <a:schemeClr val="tx1"/>
                </a:solidFill>
              </a:rPr>
              <a:t>per iteration (where </a:t>
            </a:r>
            <a:r>
              <a:rPr lang="en-US" sz="2400" i="1" dirty="0">
                <a:solidFill>
                  <a:schemeClr val="tx1"/>
                </a:solidFill>
              </a:rPr>
              <a:t>r</a:t>
            </a:r>
            <a:r>
              <a:rPr lang="en-US" sz="2400" dirty="0">
                <a:solidFill>
                  <a:schemeClr val="tx1"/>
                </a:solidFill>
              </a:rPr>
              <a:t> is the number of reactions), takes time proportional to </a:t>
            </a:r>
            <a:r>
              <a:rPr lang="en-US" sz="2400" i="1" dirty="0">
                <a:solidFill>
                  <a:schemeClr val="tx1"/>
                </a:solidFill>
              </a:rPr>
              <a:t>r</a:t>
            </a:r>
            <a:r>
              <a:rPr lang="en-US" sz="2400" dirty="0">
                <a:solidFill>
                  <a:schemeClr val="tx1"/>
                </a:solidFill>
              </a:rPr>
              <a:t> to update the </a:t>
            </a:r>
            <a:r>
              <a:rPr lang="en-US" sz="2400" i="1" dirty="0" err="1">
                <a:solidFill>
                  <a:schemeClr val="tx1"/>
                </a:solidFill>
              </a:rPr>
              <a:t>a</a:t>
            </a:r>
            <a:r>
              <a:rPr lang="en-US" sz="2400" i="1" baseline="-25000" dirty="0" err="1">
                <a:solidFill>
                  <a:schemeClr val="tx1"/>
                </a:solidFill>
              </a:rPr>
              <a:t>i</a:t>
            </a:r>
            <a:r>
              <a:rPr lang="en-US" sz="2400" i="1" dirty="0">
                <a:solidFill>
                  <a:schemeClr val="tx1"/>
                </a:solidFill>
              </a:rPr>
              <a:t> s</a:t>
            </a:r>
            <a:r>
              <a:rPr lang="en-US" sz="2400" dirty="0">
                <a:solidFill>
                  <a:schemeClr val="tx1"/>
                </a:solidFill>
              </a:rPr>
              <a:t>, and takes time proportional to </a:t>
            </a:r>
            <a:r>
              <a:rPr lang="en-US" sz="2400" i="1" dirty="0">
                <a:solidFill>
                  <a:schemeClr val="tx1"/>
                </a:solidFill>
              </a:rPr>
              <a:t>r</a:t>
            </a:r>
            <a:r>
              <a:rPr lang="en-US" sz="2400" dirty="0">
                <a:solidFill>
                  <a:schemeClr val="tx1"/>
                </a:solidFill>
              </a:rPr>
              <a:t> to identify the smallest </a:t>
            </a:r>
            <a:r>
              <a:rPr lang="en-US" sz="2400" i="1" dirty="0" err="1">
                <a:solidFill>
                  <a:schemeClr val="tx1"/>
                </a:solidFill>
              </a:rPr>
              <a:t>τ</a:t>
            </a:r>
            <a:r>
              <a:rPr lang="en-US" sz="2400" i="1" baseline="-25000" dirty="0" err="1">
                <a:solidFill>
                  <a:schemeClr val="tx1"/>
                </a:solidFill>
              </a:rPr>
              <a:t>μ</a:t>
            </a:r>
            <a:r>
              <a:rPr lang="en-US" sz="2400" dirty="0">
                <a:solidFill>
                  <a:schemeClr val="tx1"/>
                </a:solidFill>
              </a:rPr>
              <a:t>.</a:t>
            </a:r>
          </a:p>
          <a:p>
            <a:endParaRPr lang="en-US" dirty="0"/>
          </a:p>
        </p:txBody>
      </p:sp>
      <p:sp>
        <p:nvSpPr>
          <p:cNvPr id="4" name="Slide Number Placeholder 3"/>
          <p:cNvSpPr>
            <a:spLocks noGrp="1"/>
          </p:cNvSpPr>
          <p:nvPr>
            <p:ph type="sldNum" sz="quarter" idx="12"/>
          </p:nvPr>
        </p:nvSpPr>
        <p:spPr/>
        <p:txBody>
          <a:bodyPr/>
          <a:lstStyle/>
          <a:p>
            <a:pPr>
              <a:defRPr/>
            </a:pPr>
            <a:fld id="{DA9B0B40-BD8E-479C-BD14-4D317FC531C7}" type="slidenum">
              <a:rPr lang="en-GB" altLang="en-US" smtClean="0"/>
              <a:pPr>
                <a:defRPr/>
              </a:pPr>
              <a:t>31</a:t>
            </a:fld>
            <a:endParaRPr lang="en-GB" altLang="en-US" dirty="0"/>
          </a:p>
        </p:txBody>
      </p:sp>
    </p:spTree>
    <p:extLst>
      <p:ext uri="{BB962C8B-B14F-4D97-AF65-F5344CB8AC3E}">
        <p14:creationId xmlns:p14="http://schemas.microsoft.com/office/powerpoint/2010/main" val="1838463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46151" y="365128"/>
            <a:ext cx="6794500" cy="760413"/>
          </a:xfrm>
        </p:spPr>
        <p:txBody>
          <a:bodyPr/>
          <a:lstStyle/>
          <a:p>
            <a:pPr>
              <a:defRPr/>
            </a:pPr>
            <a:r>
              <a:rPr lang="en-GB" altLang="en-US" dirty="0"/>
              <a:t>Stochastic Process</a:t>
            </a:r>
          </a:p>
        </p:txBody>
      </p:sp>
      <p:pic>
        <p:nvPicPr>
          <p:cNvPr id="286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07905" y="1270274"/>
            <a:ext cx="4589140" cy="5410252"/>
          </a:xfr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1988" name="Text Box 4"/>
          <p:cNvSpPr txBox="1">
            <a:spLocks noChangeArrowheads="1"/>
          </p:cNvSpPr>
          <p:nvPr/>
        </p:nvSpPr>
        <p:spPr bwMode="auto">
          <a:xfrm>
            <a:off x="592763" y="1516329"/>
            <a:ext cx="2808113"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200000"/>
              </a:lnSpc>
              <a:spcBef>
                <a:spcPct val="50000"/>
              </a:spcBef>
              <a:buFontTx/>
              <a:buChar char="•"/>
              <a:defRPr/>
            </a:pPr>
            <a:r>
              <a:rPr lang="en-GB" altLang="en-US" sz="2000" kern="0" dirty="0"/>
              <a:t>Random burst of numbers of protein</a:t>
            </a:r>
          </a:p>
          <a:p>
            <a:pPr>
              <a:lnSpc>
                <a:spcPct val="200000"/>
              </a:lnSpc>
              <a:spcBef>
                <a:spcPct val="50000"/>
              </a:spcBef>
              <a:buFontTx/>
              <a:buChar char="•"/>
              <a:defRPr/>
            </a:pPr>
            <a:r>
              <a:rPr lang="en-GB" altLang="en-US" sz="2000" kern="0" dirty="0"/>
              <a:t>Timing uncertainty</a:t>
            </a:r>
          </a:p>
          <a:p>
            <a:pPr>
              <a:lnSpc>
                <a:spcPct val="200000"/>
              </a:lnSpc>
              <a:spcBef>
                <a:spcPct val="50000"/>
              </a:spcBef>
              <a:buFontTx/>
              <a:buChar char="•"/>
              <a:defRPr/>
            </a:pPr>
            <a:r>
              <a:rPr lang="en-GB" altLang="en-US" sz="2000" kern="0" dirty="0"/>
              <a:t>Stronger promoter</a:t>
            </a:r>
          </a:p>
          <a:p>
            <a:pPr>
              <a:lnSpc>
                <a:spcPct val="200000"/>
              </a:lnSpc>
              <a:spcBef>
                <a:spcPct val="50000"/>
              </a:spcBef>
              <a:buFontTx/>
              <a:buChar char="•"/>
              <a:defRPr/>
            </a:pPr>
            <a:r>
              <a:rPr lang="en-GB" altLang="en-US" sz="2000" kern="0" dirty="0"/>
              <a:t>Higher gene dosage</a:t>
            </a:r>
          </a:p>
          <a:p>
            <a:pPr>
              <a:lnSpc>
                <a:spcPct val="200000"/>
              </a:lnSpc>
              <a:spcBef>
                <a:spcPct val="50000"/>
              </a:spcBef>
              <a:buFontTx/>
              <a:buChar char="•"/>
              <a:defRPr/>
            </a:pPr>
            <a:r>
              <a:rPr lang="en-GB" altLang="en-US" sz="2000" kern="0" dirty="0"/>
              <a:t>Lower signal threshold</a:t>
            </a:r>
          </a:p>
        </p:txBody>
      </p:sp>
      <p:sp>
        <p:nvSpPr>
          <p:cNvPr id="2" name="Slide Number Placeholder 1"/>
          <p:cNvSpPr>
            <a:spLocks noGrp="1"/>
          </p:cNvSpPr>
          <p:nvPr>
            <p:ph type="sldNum" sz="quarter" idx="12"/>
          </p:nvPr>
        </p:nvSpPr>
        <p:spPr/>
        <p:txBody>
          <a:bodyPr/>
          <a:lstStyle/>
          <a:p>
            <a:pPr>
              <a:defRPr/>
            </a:pPr>
            <a:fld id="{1F0CACB1-5C89-4F39-BBD0-E85CEBC7442E}" type="slidenum">
              <a:rPr lang="en-GB" altLang="en-US" sz="1800" kern="0">
                <a:solidFill>
                  <a:sysClr val="windowText" lastClr="000000"/>
                </a:solidFill>
              </a:rPr>
              <a:pPr>
                <a:defRPr/>
              </a:pPr>
              <a:t>32</a:t>
            </a:fld>
            <a:endParaRPr lang="en-GB" altLang="en-US" sz="1800" kern="0" dirty="0">
              <a:solidFill>
                <a:sysClr val="windowText" lastClr="000000"/>
              </a:solidFill>
            </a:endParaRPr>
          </a:p>
        </p:txBody>
      </p:sp>
    </p:spTree>
    <p:extLst>
      <p:ext uri="{BB962C8B-B14F-4D97-AF65-F5344CB8AC3E}">
        <p14:creationId xmlns:p14="http://schemas.microsoft.com/office/powerpoint/2010/main" val="678062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46154" y="365128"/>
            <a:ext cx="6505575" cy="760413"/>
          </a:xfrm>
        </p:spPr>
        <p:txBody>
          <a:bodyPr/>
          <a:lstStyle/>
          <a:p>
            <a:pPr>
              <a:defRPr/>
            </a:pPr>
            <a:r>
              <a:rPr lang="en-GB" altLang="en-US" dirty="0"/>
              <a:t>Stochastic Process</a:t>
            </a:r>
          </a:p>
        </p:txBody>
      </p:sp>
      <p:pic>
        <p:nvPicPr>
          <p:cNvPr id="29699"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27141" y="1306101"/>
            <a:ext cx="5681909" cy="5400625"/>
          </a:xfr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3012" name="Text Box 4"/>
          <p:cNvSpPr txBox="1">
            <a:spLocks noChangeArrowheads="1"/>
          </p:cNvSpPr>
          <p:nvPr/>
        </p:nvSpPr>
        <p:spPr bwMode="auto">
          <a:xfrm>
            <a:off x="263850" y="2511895"/>
            <a:ext cx="223160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GB" altLang="en-US" sz="2400" kern="0" dirty="0"/>
              <a:t>Different Activation time due to variation of the concentration</a:t>
            </a:r>
          </a:p>
        </p:txBody>
      </p:sp>
      <p:sp>
        <p:nvSpPr>
          <p:cNvPr id="2" name="Slide Number Placeholder 1"/>
          <p:cNvSpPr>
            <a:spLocks noGrp="1"/>
          </p:cNvSpPr>
          <p:nvPr>
            <p:ph type="sldNum" sz="quarter" idx="12"/>
          </p:nvPr>
        </p:nvSpPr>
        <p:spPr/>
        <p:txBody>
          <a:bodyPr/>
          <a:lstStyle/>
          <a:p>
            <a:pPr>
              <a:defRPr/>
            </a:pPr>
            <a:fld id="{92B8EDC9-B57D-4467-922D-B63A92D36F17}" type="slidenum">
              <a:rPr lang="en-GB" altLang="en-US" sz="1800" kern="0">
                <a:solidFill>
                  <a:sysClr val="windowText" lastClr="000000"/>
                </a:solidFill>
              </a:rPr>
              <a:pPr>
                <a:defRPr/>
              </a:pPr>
              <a:t>33</a:t>
            </a:fld>
            <a:endParaRPr lang="en-GB" altLang="en-US" sz="1800" kern="0" dirty="0">
              <a:solidFill>
                <a:sysClr val="windowText" lastClr="000000"/>
              </a:solidFill>
            </a:endParaRPr>
          </a:p>
        </p:txBody>
      </p:sp>
    </p:spTree>
    <p:extLst>
      <p:ext uri="{BB962C8B-B14F-4D97-AF65-F5344CB8AC3E}">
        <p14:creationId xmlns:p14="http://schemas.microsoft.com/office/powerpoint/2010/main" val="2445181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46151" y="365126"/>
            <a:ext cx="7081839" cy="1119188"/>
          </a:xfrm>
        </p:spPr>
        <p:txBody>
          <a:bodyPr>
            <a:normAutofit fontScale="90000"/>
          </a:bodyPr>
          <a:lstStyle/>
          <a:p>
            <a:pPr>
              <a:defRPr/>
            </a:pPr>
            <a:r>
              <a:rPr lang="en-GB" altLang="en-US" sz="3800" dirty="0"/>
              <a:t>Modelling macromolecular complex</a:t>
            </a:r>
          </a:p>
        </p:txBody>
      </p:sp>
      <p:sp>
        <p:nvSpPr>
          <p:cNvPr id="44035" name="Rectangle 3"/>
          <p:cNvSpPr>
            <a:spLocks noGrp="1" noChangeArrowheads="1"/>
          </p:cNvSpPr>
          <p:nvPr>
            <p:ph idx="1"/>
          </p:nvPr>
        </p:nvSpPr>
        <p:spPr>
          <a:xfrm>
            <a:off x="611188" y="1844675"/>
            <a:ext cx="7416800" cy="4419600"/>
          </a:xfrm>
        </p:spPr>
        <p:txBody>
          <a:bodyPr/>
          <a:lstStyle/>
          <a:p>
            <a:pPr algn="just">
              <a:buNone/>
              <a:defRPr/>
            </a:pPr>
            <a:endParaRPr lang="en-GB" altLang="en-US" dirty="0">
              <a:solidFill>
                <a:schemeClr val="tx1">
                  <a:lumMod val="65000"/>
                  <a:lumOff val="35000"/>
                </a:schemeClr>
              </a:solidFill>
            </a:endParaRPr>
          </a:p>
          <a:p>
            <a:pPr algn="just">
              <a:defRPr/>
            </a:pPr>
            <a:endParaRPr lang="en-GB" altLang="en-US" dirty="0">
              <a:solidFill>
                <a:schemeClr val="tx1">
                  <a:lumMod val="65000"/>
                  <a:lumOff val="35000"/>
                </a:schemeClr>
              </a:solidFill>
            </a:endParaRPr>
          </a:p>
        </p:txBody>
      </p:sp>
      <p:sp>
        <p:nvSpPr>
          <p:cNvPr id="2" name="Slide Number Placeholder 1"/>
          <p:cNvSpPr>
            <a:spLocks noGrp="1"/>
          </p:cNvSpPr>
          <p:nvPr>
            <p:ph type="sldNum" sz="quarter" idx="12"/>
          </p:nvPr>
        </p:nvSpPr>
        <p:spPr/>
        <p:txBody>
          <a:bodyPr/>
          <a:lstStyle/>
          <a:p>
            <a:pPr>
              <a:defRPr/>
            </a:pPr>
            <a:fld id="{7662A003-5439-47F3-BBCB-C79470CD491F}" type="slidenum">
              <a:rPr lang="en-GB" altLang="en-US" sz="1800" kern="0">
                <a:solidFill>
                  <a:sysClr val="windowText" lastClr="000000"/>
                </a:solidFill>
              </a:rPr>
              <a:pPr>
                <a:defRPr/>
              </a:pPr>
              <a:t>34</a:t>
            </a:fld>
            <a:endParaRPr lang="en-GB" altLang="en-US" sz="1800" kern="0" dirty="0">
              <a:solidFill>
                <a:sysClr val="windowText" lastClr="000000"/>
              </a:solidFill>
            </a:endParaRPr>
          </a:p>
        </p:txBody>
      </p:sp>
      <p:graphicFrame>
        <p:nvGraphicFramePr>
          <p:cNvPr id="3" name="Diagram 2"/>
          <p:cNvGraphicFramePr/>
          <p:nvPr>
            <p:extLst/>
          </p:nvPr>
        </p:nvGraphicFramePr>
        <p:xfrm>
          <a:off x="946151" y="1628803"/>
          <a:ext cx="7081839" cy="50405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0191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151" y="365128"/>
            <a:ext cx="7269163" cy="1079360"/>
          </a:xfrm>
        </p:spPr>
        <p:txBody>
          <a:bodyPr>
            <a:normAutofit fontScale="90000"/>
          </a:bodyPr>
          <a:lstStyle/>
          <a:p>
            <a:pPr eaLnBrk="1" hangingPunct="1">
              <a:defRPr/>
            </a:pPr>
            <a:r>
              <a:rPr lang="en-US" dirty="0"/>
              <a:t>Uncertainty of Intracellular Reaction Features</a:t>
            </a:r>
          </a:p>
        </p:txBody>
      </p:sp>
      <p:graphicFrame>
        <p:nvGraphicFramePr>
          <p:cNvPr id="5" name="Diagram 4"/>
          <p:cNvGraphicFramePr/>
          <p:nvPr>
            <p:extLst>
              <p:ext uri="{D42A27DB-BD31-4B8C-83A1-F6EECF244321}">
                <p14:modId xmlns:p14="http://schemas.microsoft.com/office/powerpoint/2010/main" val="1940929760"/>
              </p:ext>
            </p:extLst>
          </p:nvPr>
        </p:nvGraphicFramePr>
        <p:xfrm>
          <a:off x="755579" y="1690688"/>
          <a:ext cx="7459737" cy="50506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p:cNvSpPr>
            <a:spLocks noGrp="1"/>
          </p:cNvSpPr>
          <p:nvPr>
            <p:ph type="sldNum" sz="quarter" idx="12"/>
          </p:nvPr>
        </p:nvSpPr>
        <p:spPr/>
        <p:txBody>
          <a:bodyPr/>
          <a:lstStyle/>
          <a:p>
            <a:pPr>
              <a:defRPr/>
            </a:pPr>
            <a:fld id="{ED094981-414E-4548-BB6F-1EA0C54E36AD}" type="slidenum">
              <a:rPr lang="en-GB" altLang="en-US" sz="1800" kern="0">
                <a:solidFill>
                  <a:sysClr val="windowText" lastClr="000000"/>
                </a:solidFill>
              </a:rPr>
              <a:pPr>
                <a:defRPr/>
              </a:pPr>
              <a:t>35</a:t>
            </a:fld>
            <a:endParaRPr lang="en-GB" altLang="en-US" sz="1800" kern="0" dirty="0">
              <a:solidFill>
                <a:sysClr val="windowText" lastClr="000000"/>
              </a:solidFill>
            </a:endParaRPr>
          </a:p>
        </p:txBody>
      </p:sp>
    </p:spTree>
    <p:extLst>
      <p:ext uri="{BB962C8B-B14F-4D97-AF65-F5344CB8AC3E}">
        <p14:creationId xmlns:p14="http://schemas.microsoft.com/office/powerpoint/2010/main" val="178787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5">
                                            <p:graphicEl>
                                              <a:dgm id="{BC8D4EC5-24ED-444D-87B9-349E154AB9D0}"/>
                                            </p:graphicEl>
                                          </p:spTgt>
                                        </p:tgtEl>
                                        <p:attrNameLst>
                                          <p:attrName>style.color</p:attrName>
                                        </p:attrNameLst>
                                      </p:cBhvr>
                                      <p:by>
                                        <p:hsl h="0" s="-12549" l="-25098"/>
                                      </p:by>
                                    </p:animClr>
                                    <p:animClr clrSpc="hsl" dir="cw">
                                      <p:cBhvr>
                                        <p:cTn id="7" dur="500" fill="hold"/>
                                        <p:tgtEl>
                                          <p:spTgt spid="5">
                                            <p:graphicEl>
                                              <a:dgm id="{BC8D4EC5-24ED-444D-87B9-349E154AB9D0}"/>
                                            </p:graphicEl>
                                          </p:spTgt>
                                        </p:tgtEl>
                                        <p:attrNameLst>
                                          <p:attrName>fillcolor</p:attrName>
                                        </p:attrNameLst>
                                      </p:cBhvr>
                                      <p:by>
                                        <p:hsl h="0" s="-12549" l="-25098"/>
                                      </p:by>
                                    </p:animClr>
                                    <p:animClr clrSpc="hsl" dir="cw">
                                      <p:cBhvr>
                                        <p:cTn id="8" dur="500" fill="hold"/>
                                        <p:tgtEl>
                                          <p:spTgt spid="5">
                                            <p:graphicEl>
                                              <a:dgm id="{BC8D4EC5-24ED-444D-87B9-349E154AB9D0}"/>
                                            </p:graphicEl>
                                          </p:spTgt>
                                        </p:tgtEl>
                                        <p:attrNameLst>
                                          <p:attrName>stroke.color</p:attrName>
                                        </p:attrNameLst>
                                      </p:cBhvr>
                                      <p:by>
                                        <p:hsl h="0" s="-12549" l="-25098"/>
                                      </p:by>
                                    </p:animClr>
                                    <p:set>
                                      <p:cBhvr>
                                        <p:cTn id="9" dur="500" fill="hold"/>
                                        <p:tgtEl>
                                          <p:spTgt spid="5">
                                            <p:graphicEl>
                                              <a:dgm id="{BC8D4EC5-24ED-444D-87B9-349E154AB9D0}"/>
                                            </p:graphic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grpId="0" nodeType="clickEffect">
                                  <p:stCondLst>
                                    <p:cond delay="0"/>
                                  </p:stCondLst>
                                  <p:childTnLst>
                                    <p:animClr clrSpc="hsl" dir="cw">
                                      <p:cBhvr override="childStyle">
                                        <p:cTn id="13" dur="500" fill="hold"/>
                                        <p:tgtEl>
                                          <p:spTgt spid="5">
                                            <p:graphicEl>
                                              <a:dgm id="{222AC73D-FCB1-4A74-9516-FB8C688E6AA4}"/>
                                            </p:graphicEl>
                                          </p:spTgt>
                                        </p:tgtEl>
                                        <p:attrNameLst>
                                          <p:attrName>style.color</p:attrName>
                                        </p:attrNameLst>
                                      </p:cBhvr>
                                      <p:by>
                                        <p:hsl h="0" s="-12549" l="-25098"/>
                                      </p:by>
                                    </p:animClr>
                                    <p:animClr clrSpc="hsl" dir="cw">
                                      <p:cBhvr>
                                        <p:cTn id="14" dur="500" fill="hold"/>
                                        <p:tgtEl>
                                          <p:spTgt spid="5">
                                            <p:graphicEl>
                                              <a:dgm id="{222AC73D-FCB1-4A74-9516-FB8C688E6AA4}"/>
                                            </p:graphicEl>
                                          </p:spTgt>
                                        </p:tgtEl>
                                        <p:attrNameLst>
                                          <p:attrName>fillcolor</p:attrName>
                                        </p:attrNameLst>
                                      </p:cBhvr>
                                      <p:by>
                                        <p:hsl h="0" s="-12549" l="-25098"/>
                                      </p:by>
                                    </p:animClr>
                                    <p:animClr clrSpc="hsl" dir="cw">
                                      <p:cBhvr>
                                        <p:cTn id="15" dur="500" fill="hold"/>
                                        <p:tgtEl>
                                          <p:spTgt spid="5">
                                            <p:graphicEl>
                                              <a:dgm id="{222AC73D-FCB1-4A74-9516-FB8C688E6AA4}"/>
                                            </p:graphicEl>
                                          </p:spTgt>
                                        </p:tgtEl>
                                        <p:attrNameLst>
                                          <p:attrName>stroke.color</p:attrName>
                                        </p:attrNameLst>
                                      </p:cBhvr>
                                      <p:by>
                                        <p:hsl h="0" s="-12549" l="-25098"/>
                                      </p:by>
                                    </p:animClr>
                                    <p:set>
                                      <p:cBhvr>
                                        <p:cTn id="16" dur="500" fill="hold"/>
                                        <p:tgtEl>
                                          <p:spTgt spid="5">
                                            <p:graphicEl>
                                              <a:dgm id="{222AC73D-FCB1-4A74-9516-FB8C688E6AA4}"/>
                                            </p:graphic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grpId="0" nodeType="clickEffect">
                                  <p:stCondLst>
                                    <p:cond delay="0"/>
                                  </p:stCondLst>
                                  <p:childTnLst>
                                    <p:animClr clrSpc="hsl" dir="cw">
                                      <p:cBhvr override="childStyle">
                                        <p:cTn id="20" dur="500" fill="hold"/>
                                        <p:tgtEl>
                                          <p:spTgt spid="5">
                                            <p:graphicEl>
                                              <a:dgm id="{3F8AFAB9-1709-4CDA-A310-C5E29407D51B}"/>
                                            </p:graphicEl>
                                          </p:spTgt>
                                        </p:tgtEl>
                                        <p:attrNameLst>
                                          <p:attrName>style.color</p:attrName>
                                        </p:attrNameLst>
                                      </p:cBhvr>
                                      <p:by>
                                        <p:hsl h="0" s="-12549" l="-25098"/>
                                      </p:by>
                                    </p:animClr>
                                    <p:animClr clrSpc="hsl" dir="cw">
                                      <p:cBhvr>
                                        <p:cTn id="21" dur="500" fill="hold"/>
                                        <p:tgtEl>
                                          <p:spTgt spid="5">
                                            <p:graphicEl>
                                              <a:dgm id="{3F8AFAB9-1709-4CDA-A310-C5E29407D51B}"/>
                                            </p:graphicEl>
                                          </p:spTgt>
                                        </p:tgtEl>
                                        <p:attrNameLst>
                                          <p:attrName>fillcolor</p:attrName>
                                        </p:attrNameLst>
                                      </p:cBhvr>
                                      <p:by>
                                        <p:hsl h="0" s="-12549" l="-25098"/>
                                      </p:by>
                                    </p:animClr>
                                    <p:animClr clrSpc="hsl" dir="cw">
                                      <p:cBhvr>
                                        <p:cTn id="22" dur="500" fill="hold"/>
                                        <p:tgtEl>
                                          <p:spTgt spid="5">
                                            <p:graphicEl>
                                              <a:dgm id="{3F8AFAB9-1709-4CDA-A310-C5E29407D51B}"/>
                                            </p:graphicEl>
                                          </p:spTgt>
                                        </p:tgtEl>
                                        <p:attrNameLst>
                                          <p:attrName>stroke.color</p:attrName>
                                        </p:attrNameLst>
                                      </p:cBhvr>
                                      <p:by>
                                        <p:hsl h="0" s="-12549" l="-25098"/>
                                      </p:by>
                                    </p:animClr>
                                    <p:set>
                                      <p:cBhvr>
                                        <p:cTn id="23" dur="500" fill="hold"/>
                                        <p:tgtEl>
                                          <p:spTgt spid="5">
                                            <p:graphicEl>
                                              <a:dgm id="{3F8AFAB9-1709-4CDA-A310-C5E29407D51B}"/>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153" y="365127"/>
            <a:ext cx="7269163" cy="734804"/>
          </a:xfrm>
        </p:spPr>
        <p:txBody>
          <a:bodyPr/>
          <a:lstStyle/>
          <a:p>
            <a:pPr eaLnBrk="1" hangingPunct="1">
              <a:defRPr/>
            </a:pPr>
            <a:r>
              <a:rPr lang="en-US" dirty="0"/>
              <a:t>Challenges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9843937"/>
              </p:ext>
            </p:extLst>
          </p:nvPr>
        </p:nvGraphicFramePr>
        <p:xfrm>
          <a:off x="179226" y="1219202"/>
          <a:ext cx="8803011" cy="57580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38387F0A-A0F9-4AAF-8B84-E695B1797C7E}" type="slidenum">
              <a:rPr lang="en-GB" altLang="en-US" sz="1800" kern="0">
                <a:solidFill>
                  <a:sysClr val="windowText" lastClr="000000"/>
                </a:solidFill>
              </a:rPr>
              <a:pPr>
                <a:defRPr/>
              </a:pPr>
              <a:t>36</a:t>
            </a:fld>
            <a:endParaRPr lang="en-GB" altLang="en-US" sz="1800" kern="0" dirty="0">
              <a:solidFill>
                <a:sysClr val="windowText" lastClr="000000"/>
              </a:solidFill>
            </a:endParaRPr>
          </a:p>
        </p:txBody>
      </p:sp>
    </p:spTree>
    <p:extLst>
      <p:ext uri="{BB962C8B-B14F-4D97-AF65-F5344CB8AC3E}">
        <p14:creationId xmlns:p14="http://schemas.microsoft.com/office/powerpoint/2010/main" val="2058153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153" y="365128"/>
            <a:ext cx="7269163" cy="708301"/>
          </a:xfrm>
        </p:spPr>
        <p:txBody>
          <a:bodyPr/>
          <a:lstStyle/>
          <a:p>
            <a:pPr eaLnBrk="1" hangingPunct="1">
              <a:defRPr/>
            </a:pPr>
            <a:r>
              <a:rPr lang="en-US" dirty="0"/>
              <a:t>Opportunities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8636025"/>
              </p:ext>
            </p:extLst>
          </p:nvPr>
        </p:nvGraphicFramePr>
        <p:xfrm>
          <a:off x="946152" y="1865938"/>
          <a:ext cx="7269163" cy="48999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pPr>
              <a:defRPr/>
            </a:pPr>
            <a:fld id="{E5EF25EF-B896-472D-989A-DA8E044BFB65}" type="slidenum">
              <a:rPr lang="en-GB" altLang="en-US" sz="1800" kern="0">
                <a:solidFill>
                  <a:sysClr val="windowText" lastClr="000000"/>
                </a:solidFill>
              </a:rPr>
              <a:pPr>
                <a:defRPr/>
              </a:pPr>
              <a:t>37</a:t>
            </a:fld>
            <a:endParaRPr lang="en-GB" altLang="en-US" sz="1800" kern="0" dirty="0">
              <a:solidFill>
                <a:sysClr val="windowText" lastClr="000000"/>
              </a:solidFill>
            </a:endParaRPr>
          </a:p>
        </p:txBody>
      </p:sp>
    </p:spTree>
    <p:extLst>
      <p:ext uri="{BB962C8B-B14F-4D97-AF65-F5344CB8AC3E}">
        <p14:creationId xmlns:p14="http://schemas.microsoft.com/office/powerpoint/2010/main" val="258034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4">
                                            <p:graphicEl>
                                              <a:dgm id="{2317C236-EE02-4D8F-AD9A-9C5AE401B24C}"/>
                                            </p:graphicEl>
                                          </p:spTgt>
                                        </p:tgtEl>
                                        <p:attrNameLst>
                                          <p:attrName>style.color</p:attrName>
                                        </p:attrNameLst>
                                      </p:cBhvr>
                                      <p:by>
                                        <p:hsl h="7200000" s="0" l="0"/>
                                      </p:by>
                                    </p:animClr>
                                    <p:animClr clrSpc="hsl" dir="cw">
                                      <p:cBhvr>
                                        <p:cTn id="7" dur="500" fill="hold"/>
                                        <p:tgtEl>
                                          <p:spTgt spid="4">
                                            <p:graphicEl>
                                              <a:dgm id="{2317C236-EE02-4D8F-AD9A-9C5AE401B24C}"/>
                                            </p:graphicEl>
                                          </p:spTgt>
                                        </p:tgtEl>
                                        <p:attrNameLst>
                                          <p:attrName>fillcolor</p:attrName>
                                        </p:attrNameLst>
                                      </p:cBhvr>
                                      <p:by>
                                        <p:hsl h="7200000" s="0" l="0"/>
                                      </p:by>
                                    </p:animClr>
                                    <p:animClr clrSpc="hsl" dir="cw">
                                      <p:cBhvr>
                                        <p:cTn id="8" dur="500" fill="hold"/>
                                        <p:tgtEl>
                                          <p:spTgt spid="4">
                                            <p:graphicEl>
                                              <a:dgm id="{2317C236-EE02-4D8F-AD9A-9C5AE401B24C}"/>
                                            </p:graphicEl>
                                          </p:spTgt>
                                        </p:tgtEl>
                                        <p:attrNameLst>
                                          <p:attrName>stroke.color</p:attrName>
                                        </p:attrNameLst>
                                      </p:cBhvr>
                                      <p:by>
                                        <p:hsl h="7200000" s="0" l="0"/>
                                      </p:by>
                                    </p:animClr>
                                    <p:set>
                                      <p:cBhvr>
                                        <p:cTn id="9" dur="500" fill="hold"/>
                                        <p:tgtEl>
                                          <p:spTgt spid="4">
                                            <p:graphicEl>
                                              <a:dgm id="{2317C236-EE02-4D8F-AD9A-9C5AE401B24C}"/>
                                            </p:graphicEl>
                                          </p:spTgt>
                                        </p:tgtEl>
                                        <p:attrNameLst>
                                          <p:attrName>fill.type</p:attrName>
                                        </p:attrNameLst>
                                      </p:cBhvr>
                                      <p:to>
                                        <p:strVal val="solid"/>
                                      </p:to>
                                    </p:set>
                                  </p:childTnLst>
                                </p:cTn>
                              </p:par>
                              <p:par>
                                <p:cTn id="10" presetID="21" presetClass="emph" presetSubtype="0" fill="hold" grpId="0" nodeType="withEffect">
                                  <p:stCondLst>
                                    <p:cond delay="0"/>
                                  </p:stCondLst>
                                  <p:childTnLst>
                                    <p:animClr clrSpc="hsl" dir="cw">
                                      <p:cBhvr override="childStyle">
                                        <p:cTn id="11" dur="500" fill="hold"/>
                                        <p:tgtEl>
                                          <p:spTgt spid="4">
                                            <p:graphicEl>
                                              <a:dgm id="{A7E8BF37-3697-44D6-AAC2-6285F5CF5343}"/>
                                            </p:graphicEl>
                                          </p:spTgt>
                                        </p:tgtEl>
                                        <p:attrNameLst>
                                          <p:attrName>style.color</p:attrName>
                                        </p:attrNameLst>
                                      </p:cBhvr>
                                      <p:by>
                                        <p:hsl h="7200000" s="0" l="0"/>
                                      </p:by>
                                    </p:animClr>
                                    <p:animClr clrSpc="hsl" dir="cw">
                                      <p:cBhvr>
                                        <p:cTn id="12" dur="500" fill="hold"/>
                                        <p:tgtEl>
                                          <p:spTgt spid="4">
                                            <p:graphicEl>
                                              <a:dgm id="{A7E8BF37-3697-44D6-AAC2-6285F5CF5343}"/>
                                            </p:graphicEl>
                                          </p:spTgt>
                                        </p:tgtEl>
                                        <p:attrNameLst>
                                          <p:attrName>fillcolor</p:attrName>
                                        </p:attrNameLst>
                                      </p:cBhvr>
                                      <p:by>
                                        <p:hsl h="7200000" s="0" l="0"/>
                                      </p:by>
                                    </p:animClr>
                                    <p:animClr clrSpc="hsl" dir="cw">
                                      <p:cBhvr>
                                        <p:cTn id="13" dur="500" fill="hold"/>
                                        <p:tgtEl>
                                          <p:spTgt spid="4">
                                            <p:graphicEl>
                                              <a:dgm id="{A7E8BF37-3697-44D6-AAC2-6285F5CF5343}"/>
                                            </p:graphicEl>
                                          </p:spTgt>
                                        </p:tgtEl>
                                        <p:attrNameLst>
                                          <p:attrName>stroke.color</p:attrName>
                                        </p:attrNameLst>
                                      </p:cBhvr>
                                      <p:by>
                                        <p:hsl h="7200000" s="0" l="0"/>
                                      </p:by>
                                    </p:animClr>
                                    <p:set>
                                      <p:cBhvr>
                                        <p:cTn id="14" dur="500" fill="hold"/>
                                        <p:tgtEl>
                                          <p:spTgt spid="4">
                                            <p:graphicEl>
                                              <a:dgm id="{A7E8BF37-3697-44D6-AAC2-6285F5CF5343}"/>
                                            </p:graphicEl>
                                          </p:spTgt>
                                        </p:tgtEl>
                                        <p:attrNameLst>
                                          <p:attrName>fill.type</p:attrName>
                                        </p:attrNameLst>
                                      </p:cBhvr>
                                      <p:to>
                                        <p:strVal val="solid"/>
                                      </p:to>
                                    </p:set>
                                  </p:childTnLst>
                                </p:cTn>
                              </p:par>
                              <p:par>
                                <p:cTn id="15" presetID="21" presetClass="emph" presetSubtype="0" fill="hold" grpId="0" nodeType="withEffect">
                                  <p:stCondLst>
                                    <p:cond delay="0"/>
                                  </p:stCondLst>
                                  <p:childTnLst>
                                    <p:animClr clrSpc="hsl" dir="cw">
                                      <p:cBhvr override="childStyle">
                                        <p:cTn id="16" dur="500" fill="hold"/>
                                        <p:tgtEl>
                                          <p:spTgt spid="4">
                                            <p:graphicEl>
                                              <a:dgm id="{03147FBA-102F-46A5-8F54-9650100ACAF4}"/>
                                            </p:graphicEl>
                                          </p:spTgt>
                                        </p:tgtEl>
                                        <p:attrNameLst>
                                          <p:attrName>style.color</p:attrName>
                                        </p:attrNameLst>
                                      </p:cBhvr>
                                      <p:by>
                                        <p:hsl h="7200000" s="0" l="0"/>
                                      </p:by>
                                    </p:animClr>
                                    <p:animClr clrSpc="hsl" dir="cw">
                                      <p:cBhvr>
                                        <p:cTn id="17" dur="500" fill="hold"/>
                                        <p:tgtEl>
                                          <p:spTgt spid="4">
                                            <p:graphicEl>
                                              <a:dgm id="{03147FBA-102F-46A5-8F54-9650100ACAF4}"/>
                                            </p:graphicEl>
                                          </p:spTgt>
                                        </p:tgtEl>
                                        <p:attrNameLst>
                                          <p:attrName>fillcolor</p:attrName>
                                        </p:attrNameLst>
                                      </p:cBhvr>
                                      <p:by>
                                        <p:hsl h="7200000" s="0" l="0"/>
                                      </p:by>
                                    </p:animClr>
                                    <p:animClr clrSpc="hsl" dir="cw">
                                      <p:cBhvr>
                                        <p:cTn id="18" dur="500" fill="hold"/>
                                        <p:tgtEl>
                                          <p:spTgt spid="4">
                                            <p:graphicEl>
                                              <a:dgm id="{03147FBA-102F-46A5-8F54-9650100ACAF4}"/>
                                            </p:graphicEl>
                                          </p:spTgt>
                                        </p:tgtEl>
                                        <p:attrNameLst>
                                          <p:attrName>stroke.color</p:attrName>
                                        </p:attrNameLst>
                                      </p:cBhvr>
                                      <p:by>
                                        <p:hsl h="7200000" s="0" l="0"/>
                                      </p:by>
                                    </p:animClr>
                                    <p:set>
                                      <p:cBhvr>
                                        <p:cTn id="19" dur="500" fill="hold"/>
                                        <p:tgtEl>
                                          <p:spTgt spid="4">
                                            <p:graphicEl>
                                              <a:dgm id="{03147FBA-102F-46A5-8F54-9650100ACAF4}"/>
                                            </p:graphicEl>
                                          </p:spTgt>
                                        </p:tgtEl>
                                        <p:attrNameLst>
                                          <p:attrName>fill.type</p:attrName>
                                        </p:attrNameLst>
                                      </p:cBhvr>
                                      <p:to>
                                        <p:strVal val="solid"/>
                                      </p:to>
                                    </p:set>
                                  </p:childTnLst>
                                </p:cTn>
                              </p:par>
                              <p:par>
                                <p:cTn id="20" presetID="21" presetClass="emph" presetSubtype="0" fill="hold" grpId="0" nodeType="withEffect">
                                  <p:stCondLst>
                                    <p:cond delay="0"/>
                                  </p:stCondLst>
                                  <p:childTnLst>
                                    <p:animClr clrSpc="hsl" dir="cw">
                                      <p:cBhvr override="childStyle">
                                        <p:cTn id="21" dur="500" fill="hold"/>
                                        <p:tgtEl>
                                          <p:spTgt spid="4">
                                            <p:graphicEl>
                                              <a:dgm id="{9CA4AE96-108D-4DB1-AEA9-C9AC71C3EA6F}"/>
                                            </p:graphicEl>
                                          </p:spTgt>
                                        </p:tgtEl>
                                        <p:attrNameLst>
                                          <p:attrName>style.color</p:attrName>
                                        </p:attrNameLst>
                                      </p:cBhvr>
                                      <p:by>
                                        <p:hsl h="7200000" s="0" l="0"/>
                                      </p:by>
                                    </p:animClr>
                                    <p:animClr clrSpc="hsl" dir="cw">
                                      <p:cBhvr>
                                        <p:cTn id="22" dur="500" fill="hold"/>
                                        <p:tgtEl>
                                          <p:spTgt spid="4">
                                            <p:graphicEl>
                                              <a:dgm id="{9CA4AE96-108D-4DB1-AEA9-C9AC71C3EA6F}"/>
                                            </p:graphicEl>
                                          </p:spTgt>
                                        </p:tgtEl>
                                        <p:attrNameLst>
                                          <p:attrName>fillcolor</p:attrName>
                                        </p:attrNameLst>
                                      </p:cBhvr>
                                      <p:by>
                                        <p:hsl h="7200000" s="0" l="0"/>
                                      </p:by>
                                    </p:animClr>
                                    <p:animClr clrSpc="hsl" dir="cw">
                                      <p:cBhvr>
                                        <p:cTn id="23" dur="500" fill="hold"/>
                                        <p:tgtEl>
                                          <p:spTgt spid="4">
                                            <p:graphicEl>
                                              <a:dgm id="{9CA4AE96-108D-4DB1-AEA9-C9AC71C3EA6F}"/>
                                            </p:graphicEl>
                                          </p:spTgt>
                                        </p:tgtEl>
                                        <p:attrNameLst>
                                          <p:attrName>stroke.color</p:attrName>
                                        </p:attrNameLst>
                                      </p:cBhvr>
                                      <p:by>
                                        <p:hsl h="7200000" s="0" l="0"/>
                                      </p:by>
                                    </p:animClr>
                                    <p:set>
                                      <p:cBhvr>
                                        <p:cTn id="24" dur="500" fill="hold"/>
                                        <p:tgtEl>
                                          <p:spTgt spid="4">
                                            <p:graphicEl>
                                              <a:dgm id="{9CA4AE96-108D-4DB1-AEA9-C9AC71C3EA6F}"/>
                                            </p:graphicEl>
                                          </p:spTgt>
                                        </p:tgtEl>
                                        <p:attrNameLst>
                                          <p:attrName>fill.type</p:attrName>
                                        </p:attrNameLst>
                                      </p:cBhvr>
                                      <p:to>
                                        <p:strVal val="solid"/>
                                      </p:to>
                                    </p:set>
                                  </p:childTnLst>
                                </p:cTn>
                              </p:par>
                              <p:par>
                                <p:cTn id="25" presetID="21" presetClass="emph" presetSubtype="0" fill="hold" grpId="0" nodeType="withEffect">
                                  <p:stCondLst>
                                    <p:cond delay="0"/>
                                  </p:stCondLst>
                                  <p:childTnLst>
                                    <p:animClr clrSpc="hsl" dir="cw">
                                      <p:cBhvr override="childStyle">
                                        <p:cTn id="26" dur="500" fill="hold"/>
                                        <p:tgtEl>
                                          <p:spTgt spid="4">
                                            <p:graphicEl>
                                              <a:dgm id="{6FE41CA9-0489-437B-9B53-F8E137105A3B}"/>
                                            </p:graphicEl>
                                          </p:spTgt>
                                        </p:tgtEl>
                                        <p:attrNameLst>
                                          <p:attrName>style.color</p:attrName>
                                        </p:attrNameLst>
                                      </p:cBhvr>
                                      <p:by>
                                        <p:hsl h="7200000" s="0" l="0"/>
                                      </p:by>
                                    </p:animClr>
                                    <p:animClr clrSpc="hsl" dir="cw">
                                      <p:cBhvr>
                                        <p:cTn id="27" dur="500" fill="hold"/>
                                        <p:tgtEl>
                                          <p:spTgt spid="4">
                                            <p:graphicEl>
                                              <a:dgm id="{6FE41CA9-0489-437B-9B53-F8E137105A3B}"/>
                                            </p:graphicEl>
                                          </p:spTgt>
                                        </p:tgtEl>
                                        <p:attrNameLst>
                                          <p:attrName>fillcolor</p:attrName>
                                        </p:attrNameLst>
                                      </p:cBhvr>
                                      <p:by>
                                        <p:hsl h="7200000" s="0" l="0"/>
                                      </p:by>
                                    </p:animClr>
                                    <p:animClr clrSpc="hsl" dir="cw">
                                      <p:cBhvr>
                                        <p:cTn id="28" dur="500" fill="hold"/>
                                        <p:tgtEl>
                                          <p:spTgt spid="4">
                                            <p:graphicEl>
                                              <a:dgm id="{6FE41CA9-0489-437B-9B53-F8E137105A3B}"/>
                                            </p:graphicEl>
                                          </p:spTgt>
                                        </p:tgtEl>
                                        <p:attrNameLst>
                                          <p:attrName>stroke.color</p:attrName>
                                        </p:attrNameLst>
                                      </p:cBhvr>
                                      <p:by>
                                        <p:hsl h="7200000" s="0" l="0"/>
                                      </p:by>
                                    </p:animClr>
                                    <p:set>
                                      <p:cBhvr>
                                        <p:cTn id="29" dur="500" fill="hold"/>
                                        <p:tgtEl>
                                          <p:spTgt spid="4">
                                            <p:graphicEl>
                                              <a:dgm id="{6FE41CA9-0489-437B-9B53-F8E137105A3B}"/>
                                            </p:graphicEl>
                                          </p:spTgt>
                                        </p:tgtEl>
                                        <p:attrNameLst>
                                          <p:attrName>fill.type</p:attrName>
                                        </p:attrNameLst>
                                      </p:cBhvr>
                                      <p:to>
                                        <p:strVal val="solid"/>
                                      </p:to>
                                    </p:set>
                                  </p:childTnLst>
                                </p:cTn>
                              </p:par>
                              <p:par>
                                <p:cTn id="30" presetID="21" presetClass="emph" presetSubtype="0" fill="hold" grpId="0" nodeType="withEffect">
                                  <p:stCondLst>
                                    <p:cond delay="0"/>
                                  </p:stCondLst>
                                  <p:childTnLst>
                                    <p:animClr clrSpc="hsl" dir="cw">
                                      <p:cBhvr override="childStyle">
                                        <p:cTn id="31" dur="500" fill="hold"/>
                                        <p:tgtEl>
                                          <p:spTgt spid="4">
                                            <p:graphicEl>
                                              <a:dgm id="{90C1AE85-FCEA-4D35-A77F-D8D401C98A2E}"/>
                                            </p:graphicEl>
                                          </p:spTgt>
                                        </p:tgtEl>
                                        <p:attrNameLst>
                                          <p:attrName>style.color</p:attrName>
                                        </p:attrNameLst>
                                      </p:cBhvr>
                                      <p:by>
                                        <p:hsl h="7200000" s="0" l="0"/>
                                      </p:by>
                                    </p:animClr>
                                    <p:animClr clrSpc="hsl" dir="cw">
                                      <p:cBhvr>
                                        <p:cTn id="32" dur="500" fill="hold"/>
                                        <p:tgtEl>
                                          <p:spTgt spid="4">
                                            <p:graphicEl>
                                              <a:dgm id="{90C1AE85-FCEA-4D35-A77F-D8D401C98A2E}"/>
                                            </p:graphicEl>
                                          </p:spTgt>
                                        </p:tgtEl>
                                        <p:attrNameLst>
                                          <p:attrName>fillcolor</p:attrName>
                                        </p:attrNameLst>
                                      </p:cBhvr>
                                      <p:by>
                                        <p:hsl h="7200000" s="0" l="0"/>
                                      </p:by>
                                    </p:animClr>
                                    <p:animClr clrSpc="hsl" dir="cw">
                                      <p:cBhvr>
                                        <p:cTn id="33" dur="500" fill="hold"/>
                                        <p:tgtEl>
                                          <p:spTgt spid="4">
                                            <p:graphicEl>
                                              <a:dgm id="{90C1AE85-FCEA-4D35-A77F-D8D401C98A2E}"/>
                                            </p:graphicEl>
                                          </p:spTgt>
                                        </p:tgtEl>
                                        <p:attrNameLst>
                                          <p:attrName>stroke.color</p:attrName>
                                        </p:attrNameLst>
                                      </p:cBhvr>
                                      <p:by>
                                        <p:hsl h="7200000" s="0" l="0"/>
                                      </p:by>
                                    </p:animClr>
                                    <p:set>
                                      <p:cBhvr>
                                        <p:cTn id="34" dur="500" fill="hold"/>
                                        <p:tgtEl>
                                          <p:spTgt spid="4">
                                            <p:graphicEl>
                                              <a:dgm id="{90C1AE85-FCEA-4D35-A77F-D8D401C98A2E}"/>
                                            </p:graphicEl>
                                          </p:spTgt>
                                        </p:tgtEl>
                                        <p:attrNameLst>
                                          <p:attrName>fill.type</p:attrName>
                                        </p:attrNameLst>
                                      </p:cBhvr>
                                      <p:to>
                                        <p:strVal val="solid"/>
                                      </p:to>
                                    </p:set>
                                  </p:childTnLst>
                                </p:cTn>
                              </p:par>
                              <p:par>
                                <p:cTn id="35" presetID="21" presetClass="emph" presetSubtype="0" fill="hold" grpId="0" nodeType="withEffect">
                                  <p:stCondLst>
                                    <p:cond delay="0"/>
                                  </p:stCondLst>
                                  <p:childTnLst>
                                    <p:animClr clrSpc="hsl" dir="cw">
                                      <p:cBhvr override="childStyle">
                                        <p:cTn id="36" dur="500" fill="hold"/>
                                        <p:tgtEl>
                                          <p:spTgt spid="4">
                                            <p:graphicEl>
                                              <a:dgm id="{108D81A9-92D4-4079-ACA8-5472D0895732}"/>
                                            </p:graphicEl>
                                          </p:spTgt>
                                        </p:tgtEl>
                                        <p:attrNameLst>
                                          <p:attrName>style.color</p:attrName>
                                        </p:attrNameLst>
                                      </p:cBhvr>
                                      <p:by>
                                        <p:hsl h="7200000" s="0" l="0"/>
                                      </p:by>
                                    </p:animClr>
                                    <p:animClr clrSpc="hsl" dir="cw">
                                      <p:cBhvr>
                                        <p:cTn id="37" dur="500" fill="hold"/>
                                        <p:tgtEl>
                                          <p:spTgt spid="4">
                                            <p:graphicEl>
                                              <a:dgm id="{108D81A9-92D4-4079-ACA8-5472D0895732}"/>
                                            </p:graphicEl>
                                          </p:spTgt>
                                        </p:tgtEl>
                                        <p:attrNameLst>
                                          <p:attrName>fillcolor</p:attrName>
                                        </p:attrNameLst>
                                      </p:cBhvr>
                                      <p:by>
                                        <p:hsl h="7200000" s="0" l="0"/>
                                      </p:by>
                                    </p:animClr>
                                    <p:animClr clrSpc="hsl" dir="cw">
                                      <p:cBhvr>
                                        <p:cTn id="38" dur="500" fill="hold"/>
                                        <p:tgtEl>
                                          <p:spTgt spid="4">
                                            <p:graphicEl>
                                              <a:dgm id="{108D81A9-92D4-4079-ACA8-5472D0895732}"/>
                                            </p:graphicEl>
                                          </p:spTgt>
                                        </p:tgtEl>
                                        <p:attrNameLst>
                                          <p:attrName>stroke.color</p:attrName>
                                        </p:attrNameLst>
                                      </p:cBhvr>
                                      <p:by>
                                        <p:hsl h="7200000" s="0" l="0"/>
                                      </p:by>
                                    </p:animClr>
                                    <p:set>
                                      <p:cBhvr>
                                        <p:cTn id="39" dur="500" fill="hold"/>
                                        <p:tgtEl>
                                          <p:spTgt spid="4">
                                            <p:graphicEl>
                                              <a:dgm id="{108D81A9-92D4-4079-ACA8-5472D0895732}"/>
                                            </p:graphicEl>
                                          </p:spTgt>
                                        </p:tgtEl>
                                        <p:attrNameLst>
                                          <p:attrName>fill.type</p:attrName>
                                        </p:attrNameLst>
                                      </p:cBhvr>
                                      <p:to>
                                        <p:strVal val="solid"/>
                                      </p:to>
                                    </p:set>
                                  </p:childTnLst>
                                </p:cTn>
                              </p:par>
                              <p:par>
                                <p:cTn id="40" presetID="21" presetClass="emph" presetSubtype="0" fill="hold" grpId="0" nodeType="withEffect">
                                  <p:stCondLst>
                                    <p:cond delay="0"/>
                                  </p:stCondLst>
                                  <p:childTnLst>
                                    <p:animClr clrSpc="hsl" dir="cw">
                                      <p:cBhvr override="childStyle">
                                        <p:cTn id="41" dur="500" fill="hold"/>
                                        <p:tgtEl>
                                          <p:spTgt spid="4">
                                            <p:graphicEl>
                                              <a:dgm id="{43A4064B-EF5B-4AAD-BF91-2726C3E74BFF}"/>
                                            </p:graphicEl>
                                          </p:spTgt>
                                        </p:tgtEl>
                                        <p:attrNameLst>
                                          <p:attrName>style.color</p:attrName>
                                        </p:attrNameLst>
                                      </p:cBhvr>
                                      <p:by>
                                        <p:hsl h="7200000" s="0" l="0"/>
                                      </p:by>
                                    </p:animClr>
                                    <p:animClr clrSpc="hsl" dir="cw">
                                      <p:cBhvr>
                                        <p:cTn id="42" dur="500" fill="hold"/>
                                        <p:tgtEl>
                                          <p:spTgt spid="4">
                                            <p:graphicEl>
                                              <a:dgm id="{43A4064B-EF5B-4AAD-BF91-2726C3E74BFF}"/>
                                            </p:graphicEl>
                                          </p:spTgt>
                                        </p:tgtEl>
                                        <p:attrNameLst>
                                          <p:attrName>fillcolor</p:attrName>
                                        </p:attrNameLst>
                                      </p:cBhvr>
                                      <p:by>
                                        <p:hsl h="7200000" s="0" l="0"/>
                                      </p:by>
                                    </p:animClr>
                                    <p:animClr clrSpc="hsl" dir="cw">
                                      <p:cBhvr>
                                        <p:cTn id="43" dur="500" fill="hold"/>
                                        <p:tgtEl>
                                          <p:spTgt spid="4">
                                            <p:graphicEl>
                                              <a:dgm id="{43A4064B-EF5B-4AAD-BF91-2726C3E74BFF}"/>
                                            </p:graphicEl>
                                          </p:spTgt>
                                        </p:tgtEl>
                                        <p:attrNameLst>
                                          <p:attrName>stroke.color</p:attrName>
                                        </p:attrNameLst>
                                      </p:cBhvr>
                                      <p:by>
                                        <p:hsl h="7200000" s="0" l="0"/>
                                      </p:by>
                                    </p:animClr>
                                    <p:set>
                                      <p:cBhvr>
                                        <p:cTn id="44" dur="500" fill="hold"/>
                                        <p:tgtEl>
                                          <p:spTgt spid="4">
                                            <p:graphicEl>
                                              <a:dgm id="{43A4064B-EF5B-4AAD-BF91-2726C3E74BFF}"/>
                                            </p:graphicEl>
                                          </p:spTgt>
                                        </p:tgtEl>
                                        <p:attrNameLst>
                                          <p:attrName>fill.type</p:attrName>
                                        </p:attrNameLst>
                                      </p:cBhvr>
                                      <p:to>
                                        <p:strVal val="solid"/>
                                      </p:to>
                                    </p:set>
                                  </p:childTnLst>
                                </p:cTn>
                              </p:par>
                              <p:par>
                                <p:cTn id="45" presetID="21" presetClass="emph" presetSubtype="0" fill="hold" grpId="0" nodeType="withEffect">
                                  <p:stCondLst>
                                    <p:cond delay="0"/>
                                  </p:stCondLst>
                                  <p:childTnLst>
                                    <p:animClr clrSpc="hsl" dir="cw">
                                      <p:cBhvr override="childStyle">
                                        <p:cTn id="46" dur="500" fill="hold"/>
                                        <p:tgtEl>
                                          <p:spTgt spid="4">
                                            <p:graphicEl>
                                              <a:dgm id="{7476EF4F-959A-4B49-BD1D-50213686E47C}"/>
                                            </p:graphicEl>
                                          </p:spTgt>
                                        </p:tgtEl>
                                        <p:attrNameLst>
                                          <p:attrName>style.color</p:attrName>
                                        </p:attrNameLst>
                                      </p:cBhvr>
                                      <p:by>
                                        <p:hsl h="7200000" s="0" l="0"/>
                                      </p:by>
                                    </p:animClr>
                                    <p:animClr clrSpc="hsl" dir="cw">
                                      <p:cBhvr>
                                        <p:cTn id="47" dur="500" fill="hold"/>
                                        <p:tgtEl>
                                          <p:spTgt spid="4">
                                            <p:graphicEl>
                                              <a:dgm id="{7476EF4F-959A-4B49-BD1D-50213686E47C}"/>
                                            </p:graphicEl>
                                          </p:spTgt>
                                        </p:tgtEl>
                                        <p:attrNameLst>
                                          <p:attrName>fillcolor</p:attrName>
                                        </p:attrNameLst>
                                      </p:cBhvr>
                                      <p:by>
                                        <p:hsl h="7200000" s="0" l="0"/>
                                      </p:by>
                                    </p:animClr>
                                    <p:animClr clrSpc="hsl" dir="cw">
                                      <p:cBhvr>
                                        <p:cTn id="48" dur="500" fill="hold"/>
                                        <p:tgtEl>
                                          <p:spTgt spid="4">
                                            <p:graphicEl>
                                              <a:dgm id="{7476EF4F-959A-4B49-BD1D-50213686E47C}"/>
                                            </p:graphicEl>
                                          </p:spTgt>
                                        </p:tgtEl>
                                        <p:attrNameLst>
                                          <p:attrName>stroke.color</p:attrName>
                                        </p:attrNameLst>
                                      </p:cBhvr>
                                      <p:by>
                                        <p:hsl h="7200000" s="0" l="0"/>
                                      </p:by>
                                    </p:animClr>
                                    <p:set>
                                      <p:cBhvr>
                                        <p:cTn id="49" dur="500" fill="hold"/>
                                        <p:tgtEl>
                                          <p:spTgt spid="4">
                                            <p:graphicEl>
                                              <a:dgm id="{7476EF4F-959A-4B49-BD1D-50213686E47C}"/>
                                            </p:graphicEl>
                                          </p:spTgt>
                                        </p:tgtEl>
                                        <p:attrNameLst>
                                          <p:attrName>fill.type</p:attrName>
                                        </p:attrNameLst>
                                      </p:cBhvr>
                                      <p:to>
                                        <p:strVal val="solid"/>
                                      </p:to>
                                    </p:set>
                                  </p:childTnLst>
                                </p:cTn>
                              </p:par>
                              <p:par>
                                <p:cTn id="50" presetID="21" presetClass="emph" presetSubtype="0" fill="hold" grpId="0" nodeType="withEffect">
                                  <p:stCondLst>
                                    <p:cond delay="0"/>
                                  </p:stCondLst>
                                  <p:childTnLst>
                                    <p:animClr clrSpc="hsl" dir="cw">
                                      <p:cBhvr override="childStyle">
                                        <p:cTn id="51" dur="500" fill="hold"/>
                                        <p:tgtEl>
                                          <p:spTgt spid="4">
                                            <p:graphicEl>
                                              <a:dgm id="{0A9F4042-ED2A-403F-979A-ED0B78A42152}"/>
                                            </p:graphicEl>
                                          </p:spTgt>
                                        </p:tgtEl>
                                        <p:attrNameLst>
                                          <p:attrName>style.color</p:attrName>
                                        </p:attrNameLst>
                                      </p:cBhvr>
                                      <p:by>
                                        <p:hsl h="7200000" s="0" l="0"/>
                                      </p:by>
                                    </p:animClr>
                                    <p:animClr clrSpc="hsl" dir="cw">
                                      <p:cBhvr>
                                        <p:cTn id="52" dur="500" fill="hold"/>
                                        <p:tgtEl>
                                          <p:spTgt spid="4">
                                            <p:graphicEl>
                                              <a:dgm id="{0A9F4042-ED2A-403F-979A-ED0B78A42152}"/>
                                            </p:graphicEl>
                                          </p:spTgt>
                                        </p:tgtEl>
                                        <p:attrNameLst>
                                          <p:attrName>fillcolor</p:attrName>
                                        </p:attrNameLst>
                                      </p:cBhvr>
                                      <p:by>
                                        <p:hsl h="7200000" s="0" l="0"/>
                                      </p:by>
                                    </p:animClr>
                                    <p:animClr clrSpc="hsl" dir="cw">
                                      <p:cBhvr>
                                        <p:cTn id="53" dur="500" fill="hold"/>
                                        <p:tgtEl>
                                          <p:spTgt spid="4">
                                            <p:graphicEl>
                                              <a:dgm id="{0A9F4042-ED2A-403F-979A-ED0B78A42152}"/>
                                            </p:graphicEl>
                                          </p:spTgt>
                                        </p:tgtEl>
                                        <p:attrNameLst>
                                          <p:attrName>stroke.color</p:attrName>
                                        </p:attrNameLst>
                                      </p:cBhvr>
                                      <p:by>
                                        <p:hsl h="7200000" s="0" l="0"/>
                                      </p:by>
                                    </p:animClr>
                                    <p:set>
                                      <p:cBhvr>
                                        <p:cTn id="54" dur="500" fill="hold"/>
                                        <p:tgtEl>
                                          <p:spTgt spid="4">
                                            <p:graphicEl>
                                              <a:dgm id="{0A9F4042-ED2A-403F-979A-ED0B78A42152}"/>
                                            </p:graphicEl>
                                          </p:spTgt>
                                        </p:tgtEl>
                                        <p:attrNameLst>
                                          <p:attrName>fill.type</p:attrName>
                                        </p:attrNameLst>
                                      </p:cBhvr>
                                      <p:to>
                                        <p:strVal val="solid"/>
                                      </p:to>
                                    </p:set>
                                  </p:childTnLst>
                                </p:cTn>
                              </p:par>
                              <p:par>
                                <p:cTn id="55" presetID="21" presetClass="emph" presetSubtype="0" fill="hold" grpId="0" nodeType="withEffect">
                                  <p:stCondLst>
                                    <p:cond delay="0"/>
                                  </p:stCondLst>
                                  <p:childTnLst>
                                    <p:animClr clrSpc="hsl" dir="cw">
                                      <p:cBhvr override="childStyle">
                                        <p:cTn id="56" dur="500" fill="hold"/>
                                        <p:tgtEl>
                                          <p:spTgt spid="4">
                                            <p:graphicEl>
                                              <a:dgm id="{E6AD3AC9-77E7-4724-8D05-7B0174E75CA0}"/>
                                            </p:graphicEl>
                                          </p:spTgt>
                                        </p:tgtEl>
                                        <p:attrNameLst>
                                          <p:attrName>style.color</p:attrName>
                                        </p:attrNameLst>
                                      </p:cBhvr>
                                      <p:by>
                                        <p:hsl h="7200000" s="0" l="0"/>
                                      </p:by>
                                    </p:animClr>
                                    <p:animClr clrSpc="hsl" dir="cw">
                                      <p:cBhvr>
                                        <p:cTn id="57" dur="500" fill="hold"/>
                                        <p:tgtEl>
                                          <p:spTgt spid="4">
                                            <p:graphicEl>
                                              <a:dgm id="{E6AD3AC9-77E7-4724-8D05-7B0174E75CA0}"/>
                                            </p:graphicEl>
                                          </p:spTgt>
                                        </p:tgtEl>
                                        <p:attrNameLst>
                                          <p:attrName>fillcolor</p:attrName>
                                        </p:attrNameLst>
                                      </p:cBhvr>
                                      <p:by>
                                        <p:hsl h="7200000" s="0" l="0"/>
                                      </p:by>
                                    </p:animClr>
                                    <p:animClr clrSpc="hsl" dir="cw">
                                      <p:cBhvr>
                                        <p:cTn id="58" dur="500" fill="hold"/>
                                        <p:tgtEl>
                                          <p:spTgt spid="4">
                                            <p:graphicEl>
                                              <a:dgm id="{E6AD3AC9-77E7-4724-8D05-7B0174E75CA0}"/>
                                            </p:graphicEl>
                                          </p:spTgt>
                                        </p:tgtEl>
                                        <p:attrNameLst>
                                          <p:attrName>stroke.color</p:attrName>
                                        </p:attrNameLst>
                                      </p:cBhvr>
                                      <p:by>
                                        <p:hsl h="7200000" s="0" l="0"/>
                                      </p:by>
                                    </p:animClr>
                                    <p:set>
                                      <p:cBhvr>
                                        <p:cTn id="59" dur="500" fill="hold"/>
                                        <p:tgtEl>
                                          <p:spTgt spid="4">
                                            <p:graphicEl>
                                              <a:dgm id="{E6AD3AC9-77E7-4724-8D05-7B0174E75CA0}"/>
                                            </p:graphicEl>
                                          </p:spTgt>
                                        </p:tgtEl>
                                        <p:attrNameLst>
                                          <p:attrName>fill.type</p:attrName>
                                        </p:attrNameLst>
                                      </p:cBhvr>
                                      <p:to>
                                        <p:strVal val="solid"/>
                                      </p:to>
                                    </p:set>
                                  </p:childTnLst>
                                </p:cTn>
                              </p:par>
                              <p:par>
                                <p:cTn id="60" presetID="21" presetClass="emph" presetSubtype="0" fill="hold" grpId="0" nodeType="withEffect">
                                  <p:stCondLst>
                                    <p:cond delay="0"/>
                                  </p:stCondLst>
                                  <p:childTnLst>
                                    <p:animClr clrSpc="hsl" dir="cw">
                                      <p:cBhvr override="childStyle">
                                        <p:cTn id="61" dur="500" fill="hold"/>
                                        <p:tgtEl>
                                          <p:spTgt spid="4">
                                            <p:graphicEl>
                                              <a:dgm id="{D5665EF1-71DB-4B6F-8C5A-C8D818EFBE5D}"/>
                                            </p:graphicEl>
                                          </p:spTgt>
                                        </p:tgtEl>
                                        <p:attrNameLst>
                                          <p:attrName>style.color</p:attrName>
                                        </p:attrNameLst>
                                      </p:cBhvr>
                                      <p:by>
                                        <p:hsl h="7200000" s="0" l="0"/>
                                      </p:by>
                                    </p:animClr>
                                    <p:animClr clrSpc="hsl" dir="cw">
                                      <p:cBhvr>
                                        <p:cTn id="62" dur="500" fill="hold"/>
                                        <p:tgtEl>
                                          <p:spTgt spid="4">
                                            <p:graphicEl>
                                              <a:dgm id="{D5665EF1-71DB-4B6F-8C5A-C8D818EFBE5D}"/>
                                            </p:graphicEl>
                                          </p:spTgt>
                                        </p:tgtEl>
                                        <p:attrNameLst>
                                          <p:attrName>fillcolor</p:attrName>
                                        </p:attrNameLst>
                                      </p:cBhvr>
                                      <p:by>
                                        <p:hsl h="7200000" s="0" l="0"/>
                                      </p:by>
                                    </p:animClr>
                                    <p:animClr clrSpc="hsl" dir="cw">
                                      <p:cBhvr>
                                        <p:cTn id="63" dur="500" fill="hold"/>
                                        <p:tgtEl>
                                          <p:spTgt spid="4">
                                            <p:graphicEl>
                                              <a:dgm id="{D5665EF1-71DB-4B6F-8C5A-C8D818EFBE5D}"/>
                                            </p:graphicEl>
                                          </p:spTgt>
                                        </p:tgtEl>
                                        <p:attrNameLst>
                                          <p:attrName>stroke.color</p:attrName>
                                        </p:attrNameLst>
                                      </p:cBhvr>
                                      <p:by>
                                        <p:hsl h="7200000" s="0" l="0"/>
                                      </p:by>
                                    </p:animClr>
                                    <p:set>
                                      <p:cBhvr>
                                        <p:cTn id="64" dur="500" fill="hold"/>
                                        <p:tgtEl>
                                          <p:spTgt spid="4">
                                            <p:graphicEl>
                                              <a:dgm id="{D5665EF1-71DB-4B6F-8C5A-C8D818EFBE5D}"/>
                                            </p:graphic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153" y="365129"/>
            <a:ext cx="7269163" cy="734802"/>
          </a:xfrm>
        </p:spPr>
        <p:txBody>
          <a:bodyPr/>
          <a:lstStyle/>
          <a:p>
            <a:r>
              <a:rPr lang="en-US" dirty="0"/>
              <a:t>References</a:t>
            </a:r>
          </a:p>
        </p:txBody>
      </p:sp>
      <p:sp>
        <p:nvSpPr>
          <p:cNvPr id="3" name="Content Placeholder 2"/>
          <p:cNvSpPr>
            <a:spLocks noGrp="1"/>
          </p:cNvSpPr>
          <p:nvPr>
            <p:ph idx="1"/>
          </p:nvPr>
        </p:nvSpPr>
        <p:spPr>
          <a:xfrm>
            <a:off x="946156" y="1391479"/>
            <a:ext cx="7269160" cy="5202170"/>
          </a:xfrm>
        </p:spPr>
        <p:txBody>
          <a:bodyPr>
            <a:normAutofit fontScale="92500"/>
          </a:bodyPr>
          <a:lstStyle/>
          <a:p>
            <a:pPr algn="just">
              <a:lnSpc>
                <a:spcPct val="150000"/>
              </a:lnSpc>
            </a:pPr>
            <a:r>
              <a:rPr lang="en-US" sz="2400" b="1" dirty="0">
                <a:solidFill>
                  <a:schemeClr val="accent1"/>
                </a:solidFill>
              </a:rPr>
              <a:t>McAdams, H. H. and A. Arkin (1998). "Simulation of prokaryotic genetic circuits." </a:t>
            </a:r>
            <a:r>
              <a:rPr lang="en-US" sz="2400" b="1" u="sng" dirty="0">
                <a:solidFill>
                  <a:schemeClr val="accent1"/>
                </a:solidFill>
              </a:rPr>
              <a:t>Annu Rev Biophys Biomol Struct 27: 199-224.</a:t>
            </a:r>
            <a:endParaRPr lang="en-US" sz="2400" b="1" dirty="0">
              <a:solidFill>
                <a:schemeClr val="accent1"/>
              </a:solidFill>
            </a:endParaRPr>
          </a:p>
          <a:p>
            <a:pPr algn="just">
              <a:lnSpc>
                <a:spcPct val="150000"/>
              </a:lnSpc>
            </a:pPr>
            <a:r>
              <a:rPr lang="en-US" dirty="0"/>
              <a:t>Gillespie, D. T. (1992). "A rigorous derivation of the chemical master equation." </a:t>
            </a:r>
            <a:r>
              <a:rPr lang="en-US" u="sng" dirty="0"/>
              <a:t>Physica A: Statistical Mechanics and its Applications </a:t>
            </a:r>
            <a:r>
              <a:rPr lang="en-US" b="1" u="sng" dirty="0"/>
              <a:t>188</a:t>
            </a:r>
            <a:r>
              <a:rPr lang="en-US" u="sng" dirty="0"/>
              <a:t>(1): 404-425.   </a:t>
            </a:r>
          </a:p>
          <a:p>
            <a:pPr algn="just">
              <a:lnSpc>
                <a:spcPct val="150000"/>
              </a:lnSpc>
            </a:pPr>
            <a:r>
              <a:rPr lang="en-US" dirty="0"/>
              <a:t>Gibson, M. A. and J. </a:t>
            </a:r>
            <a:r>
              <a:rPr lang="en-US" dirty="0" err="1"/>
              <a:t>Bruck</a:t>
            </a:r>
            <a:r>
              <a:rPr lang="en-US" dirty="0"/>
              <a:t> (2000). "Efficient Exact Stochastic Simulation of Chemical Systems with Many Species and Many Channels." </a:t>
            </a:r>
            <a:r>
              <a:rPr lang="en-US" u="sng" dirty="0"/>
              <a:t>The Journal of Physical Chemistry A </a:t>
            </a:r>
            <a:r>
              <a:rPr lang="en-US" b="1" u="sng" dirty="0"/>
              <a:t>104</a:t>
            </a:r>
            <a:r>
              <a:rPr lang="en-US" u="sng" dirty="0"/>
              <a:t>(9): 1876-1889. </a:t>
            </a:r>
          </a:p>
          <a:p>
            <a:endParaRPr lang="en-US" u="sng" dirty="0"/>
          </a:p>
          <a:p>
            <a:endParaRPr lang="en-US" u="sng" dirty="0"/>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A9B0B40-BD8E-479C-BD14-4D317FC531C7}" type="slidenum">
              <a:rPr lang="en-GB" altLang="en-US" sz="1800" kern="0">
                <a:solidFill>
                  <a:sysClr val="windowText" lastClr="000000"/>
                </a:solidFill>
              </a:rPr>
              <a:pPr>
                <a:defRPr/>
              </a:pPr>
              <a:t>38</a:t>
            </a:fld>
            <a:endParaRPr lang="en-GB" altLang="en-US" sz="1800" kern="0" dirty="0">
              <a:solidFill>
                <a:sysClr val="windowText" lastClr="000000"/>
              </a:solidFill>
            </a:endParaRPr>
          </a:p>
        </p:txBody>
      </p:sp>
    </p:spTree>
    <p:extLst>
      <p:ext uri="{BB962C8B-B14F-4D97-AF65-F5344CB8AC3E}">
        <p14:creationId xmlns:p14="http://schemas.microsoft.com/office/powerpoint/2010/main" val="3726145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152" y="342392"/>
            <a:ext cx="7269163" cy="720080"/>
          </a:xfrm>
        </p:spPr>
        <p:txBody>
          <a:bodyPr/>
          <a:lstStyle/>
          <a:p>
            <a:r>
              <a:rPr lang="en-US" dirty="0"/>
              <a:t>Further Readings</a:t>
            </a:r>
          </a:p>
        </p:txBody>
      </p:sp>
      <p:sp>
        <p:nvSpPr>
          <p:cNvPr id="3" name="Content Placeholder 2"/>
          <p:cNvSpPr>
            <a:spLocks noGrp="1"/>
          </p:cNvSpPr>
          <p:nvPr>
            <p:ph idx="1"/>
          </p:nvPr>
        </p:nvSpPr>
        <p:spPr>
          <a:xfrm>
            <a:off x="946152" y="1531939"/>
            <a:ext cx="7269163" cy="4937125"/>
          </a:xfrm>
        </p:spPr>
        <p:txBody>
          <a:bodyPr>
            <a:normAutofit lnSpcReduction="10000"/>
          </a:bodyPr>
          <a:lstStyle/>
          <a:p>
            <a:pPr algn="just"/>
            <a:r>
              <a:rPr lang="en-US" dirty="0"/>
              <a:t>Smadbeck, P. and Y. N. Kaznessis (2014). "Solution of Chemical Master Equations for Nonlinear Stochastic Reaction Networks." </a:t>
            </a:r>
            <a:r>
              <a:rPr lang="en-US" u="sng" dirty="0"/>
              <a:t>Curr Opin Chem Eng </a:t>
            </a:r>
            <a:r>
              <a:rPr lang="en-US" b="1" u="sng" dirty="0"/>
              <a:t>5</a:t>
            </a:r>
            <a:r>
              <a:rPr lang="en-US" u="sng" dirty="0"/>
              <a:t>: 90-95. </a:t>
            </a:r>
          </a:p>
          <a:p>
            <a:pPr algn="just"/>
            <a:r>
              <a:rPr lang="en-US" dirty="0"/>
              <a:t>Gillespie, D. T. (1976). "A general method for numerically simulating the stochastic time evolution of coupled chemical reactions." </a:t>
            </a:r>
            <a:r>
              <a:rPr lang="en-US" u="sng" dirty="0"/>
              <a:t>Journal of Computational Physics </a:t>
            </a:r>
            <a:r>
              <a:rPr lang="en-US" b="1" u="sng" dirty="0"/>
              <a:t>22</a:t>
            </a:r>
            <a:r>
              <a:rPr lang="en-US" u="sng" dirty="0"/>
              <a:t>(4): 403-434. </a:t>
            </a:r>
          </a:p>
          <a:p>
            <a:pPr algn="just"/>
            <a:r>
              <a:rPr lang="en-US" dirty="0"/>
              <a:t>Gillespie, D. T. (1977). "Exact stochastic simulation of coupled chemical reactions." </a:t>
            </a:r>
            <a:r>
              <a:rPr lang="en-US" u="sng" dirty="0"/>
              <a:t>The Journal of Physical Chemistry </a:t>
            </a:r>
            <a:r>
              <a:rPr lang="en-US" b="1" u="sng" dirty="0"/>
              <a:t>81</a:t>
            </a:r>
            <a:r>
              <a:rPr lang="en-US" u="sng" dirty="0"/>
              <a:t>(25): 2340-2361. </a:t>
            </a:r>
          </a:p>
          <a:p>
            <a:pPr algn="just"/>
            <a:r>
              <a:rPr lang="sv-SE" dirty="0"/>
              <a:t>Miller, M. B. and B. L. Bassler (2001). "Quorum sensing in bacteria." </a:t>
            </a:r>
            <a:r>
              <a:rPr lang="sv-SE" u="sng" dirty="0"/>
              <a:t>Annu Rev Microbiol </a:t>
            </a:r>
            <a:r>
              <a:rPr lang="sv-SE" b="1" u="sng" dirty="0"/>
              <a:t>55</a:t>
            </a:r>
            <a:r>
              <a:rPr lang="sv-SE" u="sng" dirty="0"/>
              <a:t>: 165-199. </a:t>
            </a:r>
          </a:p>
          <a:p>
            <a:pPr algn="just"/>
            <a:r>
              <a:rPr lang="en-US" dirty="0"/>
              <a:t>Shea, M. A. and G. K. Ackers (1985). "The OR control system of bacteriophage lambda. A physical-chemical model for gene regulation." </a:t>
            </a:r>
            <a:r>
              <a:rPr lang="en-US" u="sng" dirty="0"/>
              <a:t>J Mol Biol </a:t>
            </a:r>
            <a:r>
              <a:rPr lang="en-US" b="1" u="sng" dirty="0"/>
              <a:t>181</a:t>
            </a:r>
            <a:r>
              <a:rPr lang="en-US" u="sng" dirty="0"/>
              <a:t>(2): 211-230.</a:t>
            </a:r>
            <a:endParaRPr lang="en-US" dirty="0"/>
          </a:p>
        </p:txBody>
      </p:sp>
      <p:sp>
        <p:nvSpPr>
          <p:cNvPr id="4" name="Slide Number Placeholder 3"/>
          <p:cNvSpPr>
            <a:spLocks noGrp="1"/>
          </p:cNvSpPr>
          <p:nvPr>
            <p:ph type="sldNum" sz="quarter" idx="12"/>
          </p:nvPr>
        </p:nvSpPr>
        <p:spPr/>
        <p:txBody>
          <a:bodyPr/>
          <a:lstStyle/>
          <a:p>
            <a:pPr>
              <a:defRPr/>
            </a:pPr>
            <a:fld id="{DA9B0B40-BD8E-479C-BD14-4D317FC531C7}" type="slidenum">
              <a:rPr lang="en-GB" altLang="en-US" sz="1800" kern="0">
                <a:solidFill>
                  <a:sysClr val="windowText" lastClr="000000"/>
                </a:solidFill>
              </a:rPr>
              <a:pPr>
                <a:defRPr/>
              </a:pPr>
              <a:t>39</a:t>
            </a:fld>
            <a:endParaRPr lang="en-GB" altLang="en-US" sz="1800" kern="0" dirty="0">
              <a:solidFill>
                <a:sysClr val="windowText" lastClr="000000"/>
              </a:solidFill>
            </a:endParaRPr>
          </a:p>
        </p:txBody>
      </p:sp>
    </p:spTree>
    <p:extLst>
      <p:ext uri="{BB962C8B-B14F-4D97-AF65-F5344CB8AC3E}">
        <p14:creationId xmlns:p14="http://schemas.microsoft.com/office/powerpoint/2010/main" val="3815636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dirty="0"/>
              <a:t>Why Simulations are needed ?</a:t>
            </a:r>
          </a:p>
        </p:txBody>
      </p:sp>
      <p:sp>
        <p:nvSpPr>
          <p:cNvPr id="3" name="Content Placeholder 2"/>
          <p:cNvSpPr>
            <a:spLocks noGrp="1"/>
          </p:cNvSpPr>
          <p:nvPr>
            <p:ph idx="1"/>
          </p:nvPr>
        </p:nvSpPr>
        <p:spPr>
          <a:xfrm>
            <a:off x="946152" y="1828801"/>
            <a:ext cx="7269163" cy="4937125"/>
          </a:xfrm>
        </p:spPr>
        <p:txBody>
          <a:bodyPr>
            <a:normAutofit fontScale="25000" lnSpcReduction="20000"/>
          </a:bodyPr>
          <a:lstStyle/>
          <a:p>
            <a:pPr lvl="0" algn="just">
              <a:lnSpc>
                <a:spcPct val="150000"/>
              </a:lnSpc>
            </a:pPr>
            <a:r>
              <a:rPr lang="en-US" sz="9600" dirty="0"/>
              <a:t>To identify design principles for the biochemically based logic. </a:t>
            </a:r>
          </a:p>
          <a:p>
            <a:pPr lvl="0" algn="just">
              <a:lnSpc>
                <a:spcPct val="150000"/>
              </a:lnSpc>
            </a:pPr>
            <a:r>
              <a:rPr lang="en-US" sz="9600" dirty="0"/>
              <a:t>To understand the dynamical response of both normal and mutant cells to environmental and interval signals. </a:t>
            </a:r>
          </a:p>
          <a:p>
            <a:pPr lvl="0" algn="just">
              <a:lnSpc>
                <a:spcPct val="150000"/>
              </a:lnSpc>
            </a:pPr>
            <a:r>
              <a:rPr lang="en-US" sz="9600" dirty="0"/>
              <a:t>To predict quantitative effects of mutations on regulatory outcomes. </a:t>
            </a:r>
          </a:p>
          <a:p>
            <a:pPr lvl="0" algn="just">
              <a:lnSpc>
                <a:spcPct val="150000"/>
              </a:lnSpc>
            </a:pPr>
            <a:r>
              <a:rPr lang="en-US" sz="9600" dirty="0"/>
              <a:t>To verify consistency and completeness of hypotheses reactions systems. </a:t>
            </a:r>
          </a:p>
          <a:p>
            <a:endParaRPr lang="en-US" dirty="0"/>
          </a:p>
        </p:txBody>
      </p:sp>
      <p:sp>
        <p:nvSpPr>
          <p:cNvPr id="4" name="Slide Number Placeholder 3"/>
          <p:cNvSpPr>
            <a:spLocks noGrp="1"/>
          </p:cNvSpPr>
          <p:nvPr>
            <p:ph type="sldNum" sz="quarter" idx="12"/>
          </p:nvPr>
        </p:nvSpPr>
        <p:spPr/>
        <p:txBody>
          <a:bodyPr/>
          <a:lstStyle/>
          <a:p>
            <a:pPr>
              <a:defRPr/>
            </a:pPr>
            <a:fld id="{DA9B0B40-BD8E-479C-BD14-4D317FC531C7}" type="slidenum">
              <a:rPr lang="en-GB" altLang="en-US" sz="1800" kern="0">
                <a:solidFill>
                  <a:sysClr val="windowText" lastClr="000000"/>
                </a:solidFill>
              </a:rPr>
              <a:pPr>
                <a:defRPr/>
              </a:pPr>
              <a:t>4</a:t>
            </a:fld>
            <a:endParaRPr lang="en-GB" altLang="en-US" sz="1800" kern="0" dirty="0">
              <a:solidFill>
                <a:sysClr val="windowText" lastClr="000000"/>
              </a:solidFill>
            </a:endParaRPr>
          </a:p>
        </p:txBody>
      </p:sp>
    </p:spTree>
    <p:extLst>
      <p:ext uri="{BB962C8B-B14F-4D97-AF65-F5344CB8AC3E}">
        <p14:creationId xmlns:p14="http://schemas.microsoft.com/office/powerpoint/2010/main" val="168559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3">
                                            <p:txEl>
                                              <p:pRg st="0" end="0"/>
                                            </p:txEl>
                                          </p:spTgt>
                                        </p:tgtEl>
                                        <p:attrNameLst>
                                          <p:attrName>style.color</p:attrName>
                                        </p:attrNameLst>
                                      </p:cBhvr>
                                      <p:to>
                                        <a:srgbClr val="0C0C0C"/>
                                      </p:to>
                                    </p:animClr>
                                    <p:animClr clrSpc="rgb" dir="cw">
                                      <p:cBhvr>
                                        <p:cTn id="7" dur="500" fill="hold"/>
                                        <p:tgtEl>
                                          <p:spTgt spid="3">
                                            <p:txEl>
                                              <p:pRg st="0" end="0"/>
                                            </p:txEl>
                                          </p:spTgt>
                                        </p:tgtEl>
                                        <p:attrNameLst>
                                          <p:attrName>fillcolor</p:attrName>
                                        </p:attrNameLst>
                                      </p:cBhvr>
                                      <p:to>
                                        <a:srgbClr val="0C0C0C"/>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grpId="0" nodeType="clickEffect">
                                  <p:stCondLst>
                                    <p:cond delay="0"/>
                                  </p:stCondLst>
                                  <p:childTnLst>
                                    <p:animClr clrSpc="rgb" dir="cw">
                                      <p:cBhvr override="childStyle">
                                        <p:cTn id="13" dur="500" fill="hold"/>
                                        <p:tgtEl>
                                          <p:spTgt spid="3">
                                            <p:txEl>
                                              <p:pRg st="1" end="1"/>
                                            </p:txEl>
                                          </p:spTgt>
                                        </p:tgtEl>
                                        <p:attrNameLst>
                                          <p:attrName>style.color</p:attrName>
                                        </p:attrNameLst>
                                      </p:cBhvr>
                                      <p:to>
                                        <a:srgbClr val="0C0C0C"/>
                                      </p:to>
                                    </p:animClr>
                                    <p:animClr clrSpc="rgb" dir="cw">
                                      <p:cBhvr>
                                        <p:cTn id="14" dur="500" fill="hold"/>
                                        <p:tgtEl>
                                          <p:spTgt spid="3">
                                            <p:txEl>
                                              <p:pRg st="1" end="1"/>
                                            </p:txEl>
                                          </p:spTgt>
                                        </p:tgtEl>
                                        <p:attrNameLst>
                                          <p:attrName>fillcolor</p:attrName>
                                        </p:attrNameLst>
                                      </p:cBhvr>
                                      <p:to>
                                        <a:srgbClr val="0C0C0C"/>
                                      </p:to>
                                    </p:animClr>
                                    <p:set>
                                      <p:cBhvr>
                                        <p:cTn id="15" dur="500" fill="hold"/>
                                        <p:tgtEl>
                                          <p:spTgt spid="3">
                                            <p:txEl>
                                              <p:pRg st="1" end="1"/>
                                            </p:txEl>
                                          </p:spTgt>
                                        </p:tgtEl>
                                        <p:attrNameLst>
                                          <p:attrName>fill.type</p:attrName>
                                        </p:attrNameLst>
                                      </p:cBhvr>
                                      <p:to>
                                        <p:strVal val="solid"/>
                                      </p:to>
                                    </p:set>
                                    <p:set>
                                      <p:cBhvr>
                                        <p:cTn id="16" dur="500" fill="hold"/>
                                        <p:tgtEl>
                                          <p:spTgt spid="3">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grpId="0" nodeType="clickEffect">
                                  <p:stCondLst>
                                    <p:cond delay="0"/>
                                  </p:stCondLst>
                                  <p:childTnLst>
                                    <p:animClr clrSpc="rgb" dir="cw">
                                      <p:cBhvr override="childStyle">
                                        <p:cTn id="20" dur="500" fill="hold"/>
                                        <p:tgtEl>
                                          <p:spTgt spid="3">
                                            <p:txEl>
                                              <p:pRg st="2" end="2"/>
                                            </p:txEl>
                                          </p:spTgt>
                                        </p:tgtEl>
                                        <p:attrNameLst>
                                          <p:attrName>style.color</p:attrName>
                                        </p:attrNameLst>
                                      </p:cBhvr>
                                      <p:to>
                                        <a:srgbClr val="0C0C0C"/>
                                      </p:to>
                                    </p:animClr>
                                    <p:animClr clrSpc="rgb" dir="cw">
                                      <p:cBhvr>
                                        <p:cTn id="21" dur="500" fill="hold"/>
                                        <p:tgtEl>
                                          <p:spTgt spid="3">
                                            <p:txEl>
                                              <p:pRg st="2" end="2"/>
                                            </p:txEl>
                                          </p:spTgt>
                                        </p:tgtEl>
                                        <p:attrNameLst>
                                          <p:attrName>fillcolor</p:attrName>
                                        </p:attrNameLst>
                                      </p:cBhvr>
                                      <p:to>
                                        <a:srgbClr val="0C0C0C"/>
                                      </p:to>
                                    </p:animClr>
                                    <p:set>
                                      <p:cBhvr>
                                        <p:cTn id="22" dur="500" fill="hold"/>
                                        <p:tgtEl>
                                          <p:spTgt spid="3">
                                            <p:txEl>
                                              <p:pRg st="2" end="2"/>
                                            </p:txEl>
                                          </p:spTgt>
                                        </p:tgtEl>
                                        <p:attrNameLst>
                                          <p:attrName>fill.type</p:attrName>
                                        </p:attrNameLst>
                                      </p:cBhvr>
                                      <p:to>
                                        <p:strVal val="solid"/>
                                      </p:to>
                                    </p:set>
                                    <p:set>
                                      <p:cBhvr>
                                        <p:cTn id="23" dur="500" fill="hold"/>
                                        <p:tgtEl>
                                          <p:spTgt spid="3">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grpId="0" nodeType="clickEffect">
                                  <p:stCondLst>
                                    <p:cond delay="0"/>
                                  </p:stCondLst>
                                  <p:childTnLst>
                                    <p:animClr clrSpc="rgb" dir="cw">
                                      <p:cBhvr override="childStyle">
                                        <p:cTn id="27" dur="500" fill="hold"/>
                                        <p:tgtEl>
                                          <p:spTgt spid="3">
                                            <p:txEl>
                                              <p:pRg st="3" end="3"/>
                                            </p:txEl>
                                          </p:spTgt>
                                        </p:tgtEl>
                                        <p:attrNameLst>
                                          <p:attrName>style.color</p:attrName>
                                        </p:attrNameLst>
                                      </p:cBhvr>
                                      <p:to>
                                        <a:srgbClr val="0C0C0C"/>
                                      </p:to>
                                    </p:animClr>
                                    <p:animClr clrSpc="rgb" dir="cw">
                                      <p:cBhvr>
                                        <p:cTn id="28" dur="500" fill="hold"/>
                                        <p:tgtEl>
                                          <p:spTgt spid="3">
                                            <p:txEl>
                                              <p:pRg st="3" end="3"/>
                                            </p:txEl>
                                          </p:spTgt>
                                        </p:tgtEl>
                                        <p:attrNameLst>
                                          <p:attrName>fillcolor</p:attrName>
                                        </p:attrNameLst>
                                      </p:cBhvr>
                                      <p:to>
                                        <a:srgbClr val="0C0C0C"/>
                                      </p:to>
                                    </p:animClr>
                                    <p:set>
                                      <p:cBhvr>
                                        <p:cTn id="29" dur="500" fill="hold"/>
                                        <p:tgtEl>
                                          <p:spTgt spid="3">
                                            <p:txEl>
                                              <p:pRg st="3" end="3"/>
                                            </p:txEl>
                                          </p:spTgt>
                                        </p:tgtEl>
                                        <p:attrNameLst>
                                          <p:attrName>fill.type</p:attrName>
                                        </p:attrNameLst>
                                      </p:cBhvr>
                                      <p:to>
                                        <p:strVal val="solid"/>
                                      </p:to>
                                    </p:set>
                                    <p:set>
                                      <p:cBhvr>
                                        <p:cTn id="30" dur="500" fill="hold"/>
                                        <p:tgtEl>
                                          <p:spTgt spid="3">
                                            <p:txEl>
                                              <p:pRg st="3" end="3"/>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3387" y="704989"/>
            <a:ext cx="7269163" cy="5467213"/>
          </a:xfrm>
        </p:spPr>
        <p:txBody>
          <a:bodyPr>
            <a:normAutofit/>
          </a:bodyPr>
          <a:lstStyle/>
          <a:p>
            <a:pPr algn="just">
              <a:lnSpc>
                <a:spcPct val="100000"/>
              </a:lnSpc>
            </a:pPr>
            <a:r>
              <a:rPr lang="en-US" dirty="0"/>
              <a:t>Brophy, J. A. N. and C. A. Voigt (2014). "Principles of genetic circuit design." </a:t>
            </a:r>
            <a:r>
              <a:rPr lang="en-US" u="sng" dirty="0"/>
              <a:t>Nat Meth </a:t>
            </a:r>
            <a:r>
              <a:rPr lang="en-US" b="1" u="sng" dirty="0"/>
              <a:t>11</a:t>
            </a:r>
            <a:r>
              <a:rPr lang="en-US" u="sng" dirty="0"/>
              <a:t>(5): 508-520. </a:t>
            </a:r>
          </a:p>
          <a:p>
            <a:pPr algn="just">
              <a:lnSpc>
                <a:spcPct val="100000"/>
              </a:lnSpc>
            </a:pPr>
            <a:r>
              <a:rPr lang="en-US" dirty="0"/>
              <a:t>Gillespie, D. T. (1976), 'A general method for numerically simulating the stochastic time evolution of coupled chemical reactions', </a:t>
            </a:r>
            <a:r>
              <a:rPr lang="en-US" i="1" dirty="0"/>
              <a:t>Journal of Computational Physics</a:t>
            </a:r>
            <a:r>
              <a:rPr lang="en-US" dirty="0"/>
              <a:t> </a:t>
            </a:r>
            <a:r>
              <a:rPr lang="en-US" b="1" dirty="0"/>
              <a:t>22</a:t>
            </a:r>
            <a:r>
              <a:rPr lang="en-US" dirty="0"/>
              <a:t> (4), 403-434.   </a:t>
            </a:r>
          </a:p>
          <a:p>
            <a:pPr algn="just">
              <a:lnSpc>
                <a:spcPct val="100000"/>
              </a:lnSpc>
            </a:pPr>
            <a:r>
              <a:rPr lang="en-US" dirty="0"/>
              <a:t>Gillespie, D. T. (2007). "Stochastic simulation of chemical kinetics." </a:t>
            </a:r>
            <a:r>
              <a:rPr lang="en-US" u="sng" dirty="0"/>
              <a:t>Annu Rev Phys Chem </a:t>
            </a:r>
            <a:r>
              <a:rPr lang="en-US" b="1" u="sng" dirty="0"/>
              <a:t>58</a:t>
            </a:r>
            <a:r>
              <a:rPr lang="en-US" u="sng" dirty="0"/>
              <a:t>: 35-55.  </a:t>
            </a:r>
          </a:p>
          <a:p>
            <a:pPr algn="just">
              <a:lnSpc>
                <a:spcPct val="100000"/>
              </a:lnSpc>
            </a:pPr>
            <a:r>
              <a:rPr lang="en-US" dirty="0"/>
              <a:t>Li, H., et al. (2008). "Algorithms and software for stochastic simulation of biochemical reacting systems." </a:t>
            </a:r>
            <a:r>
              <a:rPr lang="en-US" u="sng" dirty="0"/>
              <a:t>Biotechnol Prog </a:t>
            </a:r>
            <a:r>
              <a:rPr lang="en-US" b="1" u="sng" dirty="0"/>
              <a:t>24</a:t>
            </a:r>
            <a:r>
              <a:rPr lang="en-US" u="sng" dirty="0"/>
              <a:t>(1): 56-61. </a:t>
            </a:r>
          </a:p>
          <a:p>
            <a:pPr algn="just">
              <a:lnSpc>
                <a:spcPct val="100000"/>
              </a:lnSpc>
            </a:pPr>
            <a:r>
              <a:rPr lang="en-US" dirty="0" err="1"/>
              <a:t>Hyver</a:t>
            </a:r>
            <a:r>
              <a:rPr lang="en-US" dirty="0"/>
              <a:t>, C. and H. Le </a:t>
            </a:r>
            <a:r>
              <a:rPr lang="en-US" dirty="0" err="1"/>
              <a:t>Guyader</a:t>
            </a:r>
            <a:r>
              <a:rPr lang="en-US" dirty="0"/>
              <a:t> (1990). "MPF and cyclin: modelling of the cell cycle minimum oscillator." </a:t>
            </a:r>
            <a:r>
              <a:rPr lang="en-US" u="sng" dirty="0"/>
              <a:t>Biosystems </a:t>
            </a:r>
            <a:r>
              <a:rPr lang="en-US" b="1" u="sng" dirty="0"/>
              <a:t>24</a:t>
            </a:r>
            <a:r>
              <a:rPr lang="en-US" u="sng" dirty="0"/>
              <a:t>(2): 85-90.</a:t>
            </a:r>
          </a:p>
          <a:p>
            <a:pPr algn="just"/>
            <a:endParaRPr lang="en-US" dirty="0"/>
          </a:p>
          <a:p>
            <a:pPr algn="just"/>
            <a:endParaRPr lang="en-US" dirty="0"/>
          </a:p>
        </p:txBody>
      </p:sp>
      <p:sp>
        <p:nvSpPr>
          <p:cNvPr id="4" name="Slide Number Placeholder 3"/>
          <p:cNvSpPr>
            <a:spLocks noGrp="1"/>
          </p:cNvSpPr>
          <p:nvPr>
            <p:ph type="sldNum" sz="quarter" idx="12"/>
          </p:nvPr>
        </p:nvSpPr>
        <p:spPr/>
        <p:txBody>
          <a:bodyPr/>
          <a:lstStyle/>
          <a:p>
            <a:pPr>
              <a:defRPr/>
            </a:pPr>
            <a:fld id="{DA9B0B40-BD8E-479C-BD14-4D317FC531C7}" type="slidenum">
              <a:rPr lang="en-GB" altLang="en-US" sz="1800" kern="0">
                <a:solidFill>
                  <a:sysClr val="windowText" lastClr="000000"/>
                </a:solidFill>
              </a:rPr>
              <a:pPr>
                <a:defRPr/>
              </a:pPr>
              <a:t>40</a:t>
            </a:fld>
            <a:endParaRPr lang="en-GB" altLang="en-US" sz="1800" kern="0" dirty="0">
              <a:solidFill>
                <a:sysClr val="windowText" lastClr="000000"/>
              </a:solidFill>
            </a:endParaRPr>
          </a:p>
        </p:txBody>
      </p:sp>
    </p:spTree>
    <p:extLst>
      <p:ext uri="{BB962C8B-B14F-4D97-AF65-F5344CB8AC3E}">
        <p14:creationId xmlns:p14="http://schemas.microsoft.com/office/powerpoint/2010/main" val="479334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alpha val="73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83568" y="260649"/>
            <a:ext cx="6552728" cy="6772845"/>
          </a:xfrm>
          <a:prstGeom prst="rect">
            <a:avLst/>
          </a:prstGeom>
        </p:spPr>
      </p:pic>
      <p:sp>
        <p:nvSpPr>
          <p:cNvPr id="5" name="Title 4"/>
          <p:cNvSpPr>
            <a:spLocks noGrp="1"/>
          </p:cNvSpPr>
          <p:nvPr>
            <p:ph type="ctrTitle"/>
          </p:nvPr>
        </p:nvSpPr>
        <p:spPr>
          <a:xfrm>
            <a:off x="5058700" y="3140968"/>
            <a:ext cx="3045173" cy="1659632"/>
          </a:xfrm>
        </p:spPr>
        <p:txBody>
          <a:bodyPr>
            <a:noAutofit/>
          </a:bodyPr>
          <a:lstStyle/>
          <a:p>
            <a:r>
              <a:rPr lang="en-US" sz="6600" dirty="0"/>
              <a:t>Thank You.</a:t>
            </a:r>
          </a:p>
        </p:txBody>
      </p:sp>
      <p:sp>
        <p:nvSpPr>
          <p:cNvPr id="6" name="Subtitle 5"/>
          <p:cNvSpPr>
            <a:spLocks noGrp="1"/>
          </p:cNvSpPr>
          <p:nvPr>
            <p:ph type="subTitle" idx="1"/>
          </p:nvPr>
        </p:nvSpPr>
        <p:spPr>
          <a:xfrm>
            <a:off x="5047270" y="4800600"/>
            <a:ext cx="3056603" cy="1691640"/>
          </a:xfrm>
        </p:spPr>
        <p:txBody>
          <a:bodyPr>
            <a:normAutofit/>
          </a:bodyPr>
          <a:lstStyle/>
          <a:p>
            <a:endParaRPr lang="en-US" dirty="0">
              <a:solidFill>
                <a:schemeClr val="tx1">
                  <a:lumMod val="85000"/>
                </a:schemeClr>
              </a:solidFill>
            </a:endParaRPr>
          </a:p>
        </p:txBody>
      </p:sp>
      <p:sp>
        <p:nvSpPr>
          <p:cNvPr id="4" name="Slide Number Placeholder 3"/>
          <p:cNvSpPr>
            <a:spLocks noGrp="1"/>
          </p:cNvSpPr>
          <p:nvPr>
            <p:ph type="sldNum" sz="quarter" idx="12"/>
          </p:nvPr>
        </p:nvSpPr>
        <p:spPr>
          <a:xfrm>
            <a:off x="8441055" y="6172204"/>
            <a:ext cx="685800" cy="593725"/>
          </a:xfrm>
        </p:spPr>
        <p:txBody>
          <a:bodyPr>
            <a:normAutofit/>
          </a:bodyPr>
          <a:lstStyle/>
          <a:p>
            <a:pPr>
              <a:defRPr/>
            </a:pPr>
            <a:fld id="{DA9B0B40-BD8E-479C-BD14-4D317FC531C7}" type="slidenum">
              <a:rPr lang="en-GB" altLang="en-US" sz="1800" kern="0">
                <a:solidFill>
                  <a:sysClr val="windowText" lastClr="000000"/>
                </a:solidFill>
              </a:rPr>
              <a:pPr>
                <a:defRPr/>
              </a:pPr>
              <a:t>41</a:t>
            </a:fld>
            <a:endParaRPr lang="en-GB" altLang="en-US" sz="1800" kern="0" dirty="0">
              <a:solidFill>
                <a:sysClr val="windowText" lastClr="000000"/>
              </a:solidFill>
            </a:endParaRPr>
          </a:p>
        </p:txBody>
      </p:sp>
    </p:spTree>
    <p:extLst>
      <p:ext uri="{BB962C8B-B14F-4D97-AF65-F5344CB8AC3E}">
        <p14:creationId xmlns:p14="http://schemas.microsoft.com/office/powerpoint/2010/main" val="1506967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5543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pic>
        <p:nvPicPr>
          <p:cNvPr id="7" name="Content Placeholder 4"/>
          <p:cNvPicPr>
            <a:picLocks noChangeAspect="1"/>
          </p:cNvPicPr>
          <p:nvPr/>
        </p:nvPicPr>
        <p:blipFill rotWithShape="1">
          <a:blip r:embed="rId3">
            <a:alphaModFix amt="35000"/>
            <a:extLst/>
          </a:blip>
          <a:srcRect r="16662" b="-6"/>
          <a:stretch/>
        </p:blipFill>
        <p:spPr>
          <a:xfrm>
            <a:off x="21" y="11"/>
            <a:ext cx="9143980" cy="6857991"/>
          </a:xfrm>
          <a:prstGeom prst="rect">
            <a:avLst/>
          </a:prstGeom>
        </p:spPr>
      </p:pic>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0" y="0"/>
            <a:ext cx="73152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2900" cy="6858000"/>
          </a:xfrm>
          <a:prstGeom prst="rect">
            <a:avLst/>
          </a:prstGeom>
          <a:solidFill>
            <a:schemeClr val="bg2">
              <a:lumMod val="60000"/>
              <a:lumOff val="4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46405" y="365761"/>
            <a:ext cx="7167787" cy="1325563"/>
          </a:xfrm>
        </p:spPr>
        <p:txBody>
          <a:bodyPr>
            <a:normAutofit/>
          </a:bodyPr>
          <a:lstStyle/>
          <a:p>
            <a:r>
              <a:rPr lang="en-US" dirty="0">
                <a:solidFill>
                  <a:schemeClr val="tx1"/>
                </a:solidFill>
              </a:rPr>
              <a:t>What are the challenges in Simulations ?</a:t>
            </a:r>
          </a:p>
        </p:txBody>
      </p:sp>
      <p:sp>
        <p:nvSpPr>
          <p:cNvPr id="4" name="Slide Number Placeholder 3"/>
          <p:cNvSpPr>
            <a:spLocks noGrp="1"/>
          </p:cNvSpPr>
          <p:nvPr>
            <p:ph type="sldNum" sz="quarter" idx="12"/>
          </p:nvPr>
        </p:nvSpPr>
        <p:spPr>
          <a:xfrm>
            <a:off x="8441055" y="6172204"/>
            <a:ext cx="685800" cy="593725"/>
          </a:xfrm>
        </p:spPr>
        <p:txBody>
          <a:bodyPr>
            <a:normAutofit/>
          </a:bodyPr>
          <a:lstStyle/>
          <a:p>
            <a:pPr>
              <a:defRPr/>
            </a:pPr>
            <a:fld id="{DA9B0B40-BD8E-479C-BD14-4D317FC531C7}" type="slidenum">
              <a:rPr lang="en-GB" altLang="en-US" sz="1800" kern="0">
                <a:solidFill>
                  <a:sysClr val="windowText" lastClr="000000"/>
                </a:solidFill>
              </a:rPr>
              <a:pPr>
                <a:defRPr/>
              </a:pPr>
              <a:t>5</a:t>
            </a:fld>
            <a:endParaRPr lang="en-GB" altLang="en-US" sz="1800" kern="0" dirty="0">
              <a:solidFill>
                <a:sysClr val="windowText" lastClr="000000"/>
              </a:solidFill>
            </a:endParaRPr>
          </a:p>
        </p:txBody>
      </p:sp>
      <p:sp>
        <p:nvSpPr>
          <p:cNvPr id="17" name="TextBox 16"/>
          <p:cNvSpPr txBox="1"/>
          <p:nvPr/>
        </p:nvSpPr>
        <p:spPr>
          <a:xfrm>
            <a:off x="946405" y="1628511"/>
            <a:ext cx="7082235" cy="1754326"/>
          </a:xfrm>
          <a:prstGeom prst="rect">
            <a:avLst/>
          </a:prstGeom>
          <a:noFill/>
        </p:spPr>
        <p:txBody>
          <a:bodyPr wrap="square" rtlCol="0">
            <a:spAutoFit/>
          </a:bodyPr>
          <a:lstStyle/>
          <a:p>
            <a:pPr algn="just">
              <a:lnSpc>
                <a:spcPct val="150000"/>
              </a:lnSpc>
              <a:defRPr/>
            </a:pPr>
            <a:r>
              <a:rPr lang="en-US" sz="2400" kern="0" dirty="0">
                <a:solidFill>
                  <a:schemeClr val="tx2"/>
                </a:solidFill>
              </a:rPr>
              <a:t>Developing simulation techniques applicable to cellular processes where genetic regulation is centrally important.</a:t>
            </a:r>
          </a:p>
        </p:txBody>
      </p:sp>
      <p:sp>
        <p:nvSpPr>
          <p:cNvPr id="18" name="Content Placeholder 2"/>
          <p:cNvSpPr>
            <a:spLocks noGrp="1"/>
          </p:cNvSpPr>
          <p:nvPr>
            <p:ph idx="1"/>
          </p:nvPr>
        </p:nvSpPr>
        <p:spPr>
          <a:xfrm>
            <a:off x="895718" y="3392981"/>
            <a:ext cx="7269163" cy="1528192"/>
          </a:xfrm>
        </p:spPr>
        <p:txBody>
          <a:bodyPr>
            <a:noAutofit/>
          </a:bodyPr>
          <a:lstStyle/>
          <a:p>
            <a:pPr lvl="0"/>
            <a:r>
              <a:rPr lang="en-US" sz="2400" dirty="0">
                <a:solidFill>
                  <a:schemeClr val="tx2"/>
                </a:solidFill>
              </a:rPr>
              <a:t>Developmental Differentiation </a:t>
            </a:r>
          </a:p>
          <a:p>
            <a:pPr lvl="0"/>
            <a:r>
              <a:rPr lang="en-US" sz="2400" dirty="0">
                <a:solidFill>
                  <a:schemeClr val="tx2"/>
                </a:solidFill>
              </a:rPr>
              <a:t>Facultative Infection Process </a:t>
            </a:r>
          </a:p>
          <a:p>
            <a:r>
              <a:rPr lang="en-US" sz="2400" dirty="0">
                <a:solidFill>
                  <a:schemeClr val="tx2"/>
                </a:solidFill>
              </a:rPr>
              <a:t>Cell Cycle Control </a:t>
            </a:r>
          </a:p>
        </p:txBody>
      </p:sp>
      <p:sp>
        <p:nvSpPr>
          <p:cNvPr id="19" name="TextBox 18"/>
          <p:cNvSpPr txBox="1"/>
          <p:nvPr/>
        </p:nvSpPr>
        <p:spPr>
          <a:xfrm>
            <a:off x="895716" y="4838128"/>
            <a:ext cx="7082235" cy="1754326"/>
          </a:xfrm>
          <a:prstGeom prst="rect">
            <a:avLst/>
          </a:prstGeom>
          <a:noFill/>
        </p:spPr>
        <p:txBody>
          <a:bodyPr wrap="square" rtlCol="0">
            <a:spAutoFit/>
          </a:bodyPr>
          <a:lstStyle/>
          <a:p>
            <a:pPr algn="just">
              <a:lnSpc>
                <a:spcPct val="150000"/>
              </a:lnSpc>
              <a:defRPr/>
            </a:pPr>
            <a:r>
              <a:rPr lang="en-US" sz="2400" kern="0" dirty="0">
                <a:solidFill>
                  <a:schemeClr val="tx2"/>
                </a:solidFill>
              </a:rPr>
              <a:t>In ’61 Cold Spring Harbor Conference on cellular Regulatory Mechanism, regulatory nets are characterized as </a:t>
            </a:r>
            <a:r>
              <a:rPr lang="en-US" sz="2400" b="1" kern="0" dirty="0">
                <a:solidFill>
                  <a:srgbClr val="FFFF00"/>
                </a:solidFill>
              </a:rPr>
              <a:t>‘Circuits’.</a:t>
            </a:r>
          </a:p>
        </p:txBody>
      </p:sp>
    </p:spTree>
    <p:extLst>
      <p:ext uri="{BB962C8B-B14F-4D97-AF65-F5344CB8AC3E}">
        <p14:creationId xmlns:p14="http://schemas.microsoft.com/office/powerpoint/2010/main" val="59622543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fade">
                                      <p:cBhvr>
                                        <p:cTn id="13" dur="1000"/>
                                        <p:tgtEl>
                                          <p:spTgt spid="18">
                                            <p:txEl>
                                              <p:pRg st="0" end="0"/>
                                            </p:txEl>
                                          </p:spTgt>
                                        </p:tgtEl>
                                      </p:cBhvr>
                                    </p:animEffect>
                                    <p:anim calcmode="lin" valueType="num">
                                      <p:cBhvr>
                                        <p:cTn id="14"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8">
                                            <p:txEl>
                                              <p:pRg st="1" end="1"/>
                                            </p:txEl>
                                          </p:spTgt>
                                        </p:tgtEl>
                                        <p:attrNameLst>
                                          <p:attrName>style.visibility</p:attrName>
                                        </p:attrNameLst>
                                      </p:cBhvr>
                                      <p:to>
                                        <p:strVal val="visible"/>
                                      </p:to>
                                    </p:set>
                                    <p:animEffect transition="in" filter="fade">
                                      <p:cBhvr>
                                        <p:cTn id="20" dur="1000"/>
                                        <p:tgtEl>
                                          <p:spTgt spid="18">
                                            <p:txEl>
                                              <p:pRg st="1" end="1"/>
                                            </p:txEl>
                                          </p:spTgt>
                                        </p:tgtEl>
                                      </p:cBhvr>
                                    </p:animEffect>
                                    <p:anim calcmode="lin" valueType="num">
                                      <p:cBhvr>
                                        <p:cTn id="21"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8">
                                            <p:txEl>
                                              <p:pRg st="2" end="2"/>
                                            </p:txEl>
                                          </p:spTgt>
                                        </p:tgtEl>
                                        <p:attrNameLst>
                                          <p:attrName>style.visibility</p:attrName>
                                        </p:attrNameLst>
                                      </p:cBhvr>
                                      <p:to>
                                        <p:strVal val="visible"/>
                                      </p:to>
                                    </p:set>
                                    <p:animEffect transition="in" filter="fade">
                                      <p:cBhvr>
                                        <p:cTn id="27" dur="1000"/>
                                        <p:tgtEl>
                                          <p:spTgt spid="18">
                                            <p:txEl>
                                              <p:pRg st="2" end="2"/>
                                            </p:txEl>
                                          </p:spTgt>
                                        </p:tgtEl>
                                      </p:cBhvr>
                                    </p:animEffect>
                                    <p:anim calcmode="lin" valueType="num">
                                      <p:cBhvr>
                                        <p:cTn id="28"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ppt_x"/>
                                          </p:val>
                                        </p:tav>
                                        <p:tav tm="100000">
                                          <p:val>
                                            <p:strVal val="#ppt_x"/>
                                          </p:val>
                                        </p:tav>
                                      </p:tavLst>
                                    </p:anim>
                                    <p:anim calcmode="lin" valueType="num">
                                      <p:cBhvr additive="base">
                                        <p:cTn id="3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build="p"/>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946153" y="332657"/>
            <a:ext cx="7269163" cy="759843"/>
          </a:xfrm>
        </p:spPr>
        <p:txBody>
          <a:bodyPr/>
          <a:lstStyle/>
          <a:p>
            <a:pPr>
              <a:defRPr/>
            </a:pPr>
            <a:r>
              <a:rPr lang="en-GB" altLang="en-US" dirty="0"/>
              <a:t>Regulatory circuits</a:t>
            </a:r>
          </a:p>
        </p:txBody>
      </p:sp>
      <p:sp>
        <p:nvSpPr>
          <p:cNvPr id="21507" name="Rectangle 3"/>
          <p:cNvSpPr>
            <a:spLocks noGrp="1" noChangeArrowheads="1"/>
          </p:cNvSpPr>
          <p:nvPr>
            <p:ph idx="1"/>
          </p:nvPr>
        </p:nvSpPr>
        <p:spPr>
          <a:xfrm>
            <a:off x="946153" y="1934818"/>
            <a:ext cx="7269163" cy="4831108"/>
          </a:xfrm>
        </p:spPr>
        <p:txBody>
          <a:bodyPr>
            <a:normAutofit/>
          </a:bodyPr>
          <a:lstStyle/>
          <a:p>
            <a:pPr marL="0" indent="0" algn="just">
              <a:buNone/>
              <a:defRPr/>
            </a:pPr>
            <a:r>
              <a:rPr lang="en-GB" altLang="en-US" sz="2800" dirty="0">
                <a:solidFill>
                  <a:schemeClr val="tx2">
                    <a:lumMod val="50000"/>
                  </a:schemeClr>
                </a:solidFill>
              </a:rPr>
              <a:t>Hierarchical organization </a:t>
            </a:r>
          </a:p>
          <a:p>
            <a:pPr lvl="1" algn="just">
              <a:lnSpc>
                <a:spcPct val="150000"/>
              </a:lnSpc>
              <a:buFont typeface="Arial" panose="020B0604020202020204" pitchFamily="34" charset="0"/>
              <a:buChar char="•"/>
              <a:defRPr/>
            </a:pPr>
            <a:r>
              <a:rPr lang="en-GB" altLang="en-US" sz="2400" dirty="0">
                <a:solidFill>
                  <a:schemeClr val="tx2">
                    <a:lumMod val="50000"/>
                  </a:schemeClr>
                </a:solidFill>
              </a:rPr>
              <a:t>Regulons – control groups of operons</a:t>
            </a:r>
          </a:p>
          <a:p>
            <a:pPr lvl="1" algn="just">
              <a:lnSpc>
                <a:spcPct val="150000"/>
              </a:lnSpc>
              <a:buFont typeface="Arial" panose="020B0604020202020204" pitchFamily="34" charset="0"/>
              <a:buChar char="•"/>
              <a:defRPr/>
            </a:pPr>
            <a:r>
              <a:rPr lang="en-GB" altLang="en-US" sz="2400" dirty="0">
                <a:solidFill>
                  <a:schemeClr val="tx2">
                    <a:lumMod val="50000"/>
                  </a:schemeClr>
                </a:solidFill>
              </a:rPr>
              <a:t>Global regulons – multiple pathway regulation (e.g. IHF , </a:t>
            </a:r>
            <a:r>
              <a:rPr lang="el-GR" altLang="en-US" sz="2400" dirty="0">
                <a:solidFill>
                  <a:schemeClr val="tx2">
                    <a:lumMod val="50000"/>
                  </a:schemeClr>
                </a:solidFill>
              </a:rPr>
              <a:t>σ</a:t>
            </a:r>
            <a:r>
              <a:rPr lang="en-GB" altLang="en-US" sz="2400" baseline="30000" dirty="0">
                <a:solidFill>
                  <a:schemeClr val="tx2">
                    <a:lumMod val="50000"/>
                  </a:schemeClr>
                </a:solidFill>
              </a:rPr>
              <a:t>32 </a:t>
            </a:r>
            <a:r>
              <a:rPr lang="en-GB" altLang="en-US" sz="2400" dirty="0">
                <a:solidFill>
                  <a:schemeClr val="tx2">
                    <a:lumMod val="50000"/>
                  </a:schemeClr>
                </a:solidFill>
              </a:rPr>
              <a:t>) </a:t>
            </a:r>
          </a:p>
          <a:p>
            <a:pPr lvl="1" algn="just">
              <a:lnSpc>
                <a:spcPct val="150000"/>
              </a:lnSpc>
              <a:buFont typeface="Arial" panose="020B0604020202020204" pitchFamily="34" charset="0"/>
              <a:buChar char="•"/>
              <a:defRPr/>
            </a:pPr>
            <a:r>
              <a:rPr lang="en-GB" altLang="en-US" sz="2400" dirty="0">
                <a:solidFill>
                  <a:schemeClr val="tx2">
                    <a:lumMod val="50000"/>
                  </a:schemeClr>
                </a:solidFill>
              </a:rPr>
              <a:t>Often neglected in simulations </a:t>
            </a:r>
          </a:p>
          <a:p>
            <a:pPr lvl="1" algn="just">
              <a:lnSpc>
                <a:spcPct val="150000"/>
              </a:lnSpc>
              <a:buFont typeface="Arial" panose="020B0604020202020204" pitchFamily="34" charset="0"/>
              <a:buChar char="•"/>
              <a:defRPr/>
            </a:pPr>
            <a:r>
              <a:rPr lang="en-GB" altLang="en-US" sz="2400" dirty="0">
                <a:solidFill>
                  <a:schemeClr val="tx2">
                    <a:lumMod val="50000"/>
                  </a:schemeClr>
                </a:solidFill>
              </a:rPr>
              <a:t>However , needed in some circumstances (e.g. 2 </a:t>
            </a:r>
            <a:r>
              <a:rPr lang="el-GR" altLang="en-US" sz="2400" dirty="0">
                <a:solidFill>
                  <a:schemeClr val="tx2">
                    <a:lumMod val="50000"/>
                  </a:schemeClr>
                </a:solidFill>
              </a:rPr>
              <a:t>σ</a:t>
            </a:r>
            <a:r>
              <a:rPr lang="en-GB" altLang="en-US" sz="2400" dirty="0">
                <a:solidFill>
                  <a:schemeClr val="tx2">
                    <a:lumMod val="50000"/>
                  </a:schemeClr>
                </a:solidFill>
              </a:rPr>
              <a:t> factors competing)</a:t>
            </a:r>
          </a:p>
          <a:p>
            <a:pPr>
              <a:defRPr/>
            </a:pPr>
            <a:endParaRPr lang="en-GB" altLang="en-US" dirty="0">
              <a:solidFill>
                <a:schemeClr val="tx1">
                  <a:lumMod val="65000"/>
                  <a:lumOff val="35000"/>
                </a:schemeClr>
              </a:solidFill>
            </a:endParaRPr>
          </a:p>
        </p:txBody>
      </p:sp>
      <p:sp>
        <p:nvSpPr>
          <p:cNvPr id="2" name="Slide Number Placeholder 1"/>
          <p:cNvSpPr>
            <a:spLocks noGrp="1"/>
          </p:cNvSpPr>
          <p:nvPr>
            <p:ph type="sldNum" sz="quarter" idx="12"/>
          </p:nvPr>
        </p:nvSpPr>
        <p:spPr/>
        <p:txBody>
          <a:bodyPr/>
          <a:lstStyle/>
          <a:p>
            <a:pPr>
              <a:defRPr/>
            </a:pPr>
            <a:fld id="{1590F001-BD39-40C9-94D2-7D9074816B22}" type="slidenum">
              <a:rPr lang="en-GB" altLang="en-US" sz="1800" kern="0">
                <a:solidFill>
                  <a:sysClr val="windowText" lastClr="000000"/>
                </a:solidFill>
              </a:rPr>
              <a:pPr>
                <a:defRPr/>
              </a:pPr>
              <a:t>6</a:t>
            </a:fld>
            <a:endParaRPr lang="en-GB" altLang="en-US" sz="1800" kern="0" dirty="0">
              <a:solidFill>
                <a:sysClr val="windowText" lastClr="000000"/>
              </a:solidFill>
            </a:endParaRPr>
          </a:p>
        </p:txBody>
      </p:sp>
    </p:spTree>
    <p:extLst>
      <p:ext uri="{BB962C8B-B14F-4D97-AF65-F5344CB8AC3E}">
        <p14:creationId xmlns:p14="http://schemas.microsoft.com/office/powerpoint/2010/main" val="2083923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946153" y="365128"/>
            <a:ext cx="7269163" cy="759619"/>
          </a:xfrm>
        </p:spPr>
        <p:txBody>
          <a:bodyPr/>
          <a:lstStyle/>
          <a:p>
            <a:pPr>
              <a:defRPr/>
            </a:pPr>
            <a:r>
              <a:rPr lang="en-GB" altLang="en-US" dirty="0"/>
              <a:t>Regulatory feedback</a:t>
            </a:r>
          </a:p>
        </p:txBody>
      </p:sp>
      <p:sp>
        <p:nvSpPr>
          <p:cNvPr id="22531" name="Rectangle 3"/>
          <p:cNvSpPr>
            <a:spLocks noGrp="1" noChangeArrowheads="1"/>
          </p:cNvSpPr>
          <p:nvPr>
            <p:ph idx="1"/>
          </p:nvPr>
        </p:nvSpPr>
        <p:spPr>
          <a:xfrm>
            <a:off x="946153" y="1643272"/>
            <a:ext cx="7269163" cy="5122655"/>
          </a:xfrm>
        </p:spPr>
        <p:txBody>
          <a:bodyPr/>
          <a:lstStyle/>
          <a:p>
            <a:pPr algn="just">
              <a:lnSpc>
                <a:spcPct val="150000"/>
              </a:lnSpc>
              <a:defRPr/>
            </a:pPr>
            <a:r>
              <a:rPr lang="en-GB" altLang="en-US" sz="2400" dirty="0">
                <a:solidFill>
                  <a:schemeClr val="bg2">
                    <a:lumMod val="10000"/>
                  </a:schemeClr>
                </a:solidFill>
              </a:rPr>
              <a:t>Output influences input signals</a:t>
            </a:r>
          </a:p>
          <a:p>
            <a:pPr algn="just">
              <a:lnSpc>
                <a:spcPct val="150000"/>
              </a:lnSpc>
              <a:defRPr/>
            </a:pPr>
            <a:r>
              <a:rPr lang="en-GB" altLang="en-US" sz="2400" dirty="0">
                <a:solidFill>
                  <a:schemeClr val="bg2">
                    <a:lumMod val="10000"/>
                  </a:schemeClr>
                </a:solidFill>
              </a:rPr>
              <a:t>Auto regulatory feedback loops</a:t>
            </a:r>
          </a:p>
          <a:p>
            <a:pPr algn="just">
              <a:lnSpc>
                <a:spcPct val="150000"/>
              </a:lnSpc>
              <a:defRPr/>
            </a:pPr>
            <a:r>
              <a:rPr lang="en-GB" altLang="en-US" sz="2400" dirty="0">
                <a:solidFill>
                  <a:schemeClr val="bg2">
                    <a:lumMod val="10000"/>
                  </a:schemeClr>
                </a:solidFill>
              </a:rPr>
              <a:t>In E.coli, there are 107 </a:t>
            </a:r>
            <a:r>
              <a:rPr lang="el-GR" altLang="en-US" sz="2400" dirty="0">
                <a:solidFill>
                  <a:schemeClr val="bg2">
                    <a:lumMod val="10000"/>
                  </a:schemeClr>
                </a:solidFill>
              </a:rPr>
              <a:t>σ</a:t>
            </a:r>
            <a:r>
              <a:rPr lang="en-GB" altLang="en-US" sz="2400" baseline="30000" dirty="0">
                <a:solidFill>
                  <a:schemeClr val="bg2">
                    <a:lumMod val="10000"/>
                  </a:schemeClr>
                </a:solidFill>
              </a:rPr>
              <a:t>70  </a:t>
            </a:r>
            <a:r>
              <a:rPr lang="en-GB" altLang="en-US" sz="2400" dirty="0">
                <a:solidFill>
                  <a:schemeClr val="bg2">
                    <a:lumMod val="10000"/>
                  </a:schemeClr>
                </a:solidFill>
              </a:rPr>
              <a:t>promoters</a:t>
            </a:r>
          </a:p>
          <a:p>
            <a:pPr lvl="1" algn="just">
              <a:lnSpc>
                <a:spcPct val="150000"/>
              </a:lnSpc>
              <a:defRPr/>
            </a:pPr>
            <a:r>
              <a:rPr lang="en-GB" altLang="en-US" sz="2000" dirty="0">
                <a:solidFill>
                  <a:schemeClr val="bg2">
                    <a:lumMod val="10000"/>
                  </a:schemeClr>
                </a:solidFill>
              </a:rPr>
              <a:t>68% auto regulating</a:t>
            </a:r>
          </a:p>
          <a:p>
            <a:pPr lvl="1" algn="just">
              <a:lnSpc>
                <a:spcPct val="150000"/>
              </a:lnSpc>
              <a:defRPr/>
            </a:pPr>
            <a:r>
              <a:rPr lang="en-GB" altLang="en-US" sz="2000" dirty="0">
                <a:solidFill>
                  <a:schemeClr val="bg2">
                    <a:lumMod val="10000"/>
                  </a:schemeClr>
                </a:solidFill>
              </a:rPr>
              <a:t>13% auto activating</a:t>
            </a:r>
          </a:p>
          <a:p>
            <a:pPr algn="just">
              <a:lnSpc>
                <a:spcPct val="150000"/>
              </a:lnSpc>
              <a:defRPr/>
            </a:pPr>
            <a:r>
              <a:rPr lang="en-GB" altLang="en-US" sz="2400" dirty="0">
                <a:solidFill>
                  <a:schemeClr val="bg2">
                    <a:lumMod val="10000"/>
                  </a:schemeClr>
                </a:solidFill>
              </a:rPr>
              <a:t>Specialized enzymes often under regulatory control</a:t>
            </a:r>
          </a:p>
          <a:p>
            <a:pPr>
              <a:defRPr/>
            </a:pPr>
            <a:endParaRPr lang="en-GB" altLang="en-US" dirty="0">
              <a:solidFill>
                <a:schemeClr val="tx1">
                  <a:lumMod val="65000"/>
                  <a:lumOff val="35000"/>
                </a:schemeClr>
              </a:solidFill>
            </a:endParaRPr>
          </a:p>
        </p:txBody>
      </p:sp>
      <p:sp>
        <p:nvSpPr>
          <p:cNvPr id="2" name="Slide Number Placeholder 1"/>
          <p:cNvSpPr>
            <a:spLocks noGrp="1"/>
          </p:cNvSpPr>
          <p:nvPr>
            <p:ph type="sldNum" sz="quarter" idx="12"/>
          </p:nvPr>
        </p:nvSpPr>
        <p:spPr/>
        <p:txBody>
          <a:bodyPr/>
          <a:lstStyle/>
          <a:p>
            <a:pPr>
              <a:defRPr/>
            </a:pPr>
            <a:fld id="{DF696A8E-3ED3-4D61-8238-E60DCDE3F515}" type="slidenum">
              <a:rPr lang="en-GB" altLang="en-US" sz="1800" kern="0">
                <a:solidFill>
                  <a:sysClr val="windowText" lastClr="000000"/>
                </a:solidFill>
              </a:rPr>
              <a:pPr>
                <a:defRPr/>
              </a:pPr>
              <a:t>7</a:t>
            </a:fld>
            <a:endParaRPr lang="en-GB" altLang="en-US" sz="1800" kern="0" dirty="0">
              <a:solidFill>
                <a:sysClr val="windowText" lastClr="000000"/>
              </a:solidFill>
            </a:endParaRPr>
          </a:p>
        </p:txBody>
      </p:sp>
    </p:spTree>
    <p:extLst>
      <p:ext uri="{BB962C8B-B14F-4D97-AF65-F5344CB8AC3E}">
        <p14:creationId xmlns:p14="http://schemas.microsoft.com/office/powerpoint/2010/main" val="2161913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6858001"/>
          </a:xfrm>
          <a:prstGeom prst="rect">
            <a:avLst/>
          </a:prstGeom>
          <a:solidFill>
            <a:schemeClr val="tx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kern="0" dirty="0">
              <a:solidFill>
                <a:sysClr val="windowText" lastClr="000000"/>
              </a:solidFill>
            </a:endParaRPr>
          </a:p>
        </p:txBody>
      </p:sp>
      <p:pic>
        <p:nvPicPr>
          <p:cNvPr id="7" name="Picture 6"/>
          <p:cNvPicPr>
            <a:picLocks noChangeAspect="1"/>
          </p:cNvPicPr>
          <p:nvPr/>
        </p:nvPicPr>
        <p:blipFill rotWithShape="1">
          <a:blip r:embed="rId3">
            <a:alphaModFix amt="25000"/>
            <a:extLst>
              <a:ext uri="{28A0092B-C50C-407E-A947-70E740481C1C}">
                <a14:useLocalDpi xmlns:a14="http://schemas.microsoft.com/office/drawing/2010/main" val="0"/>
              </a:ext>
            </a:extLst>
          </a:blip>
          <a:srcRect l="16290" r="7378" b="1"/>
          <a:stretch/>
        </p:blipFill>
        <p:spPr>
          <a:xfrm>
            <a:off x="21" y="11"/>
            <a:ext cx="9143980" cy="6857991"/>
          </a:xfrm>
          <a:prstGeom prst="rect">
            <a:avLst/>
          </a:prstGeom>
        </p:spPr>
      </p:pic>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0" y="-2"/>
            <a:ext cx="731520"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3" y="0"/>
            <a:ext cx="342900" cy="6858000"/>
          </a:xfrm>
          <a:prstGeom prst="rect">
            <a:avLst/>
          </a:prstGeom>
          <a:solidFill>
            <a:schemeClr val="bg2">
              <a:lumMod val="60000"/>
              <a:lumOff val="4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p:cNvSpPr>
            <a:spLocks noGrp="1"/>
          </p:cNvSpPr>
          <p:nvPr>
            <p:ph type="ctrTitle"/>
          </p:nvPr>
        </p:nvSpPr>
        <p:spPr>
          <a:xfrm>
            <a:off x="946405" y="533665"/>
            <a:ext cx="7063740" cy="4041648"/>
          </a:xfrm>
        </p:spPr>
        <p:txBody>
          <a:bodyPr>
            <a:normAutofit/>
          </a:bodyPr>
          <a:lstStyle/>
          <a:p>
            <a:pPr>
              <a:lnSpc>
                <a:spcPct val="75000"/>
              </a:lnSpc>
            </a:pPr>
            <a:r>
              <a:rPr lang="en-US" sz="5700" dirty="0"/>
              <a:t>What defines the logic that how well the cell functions at any instant? </a:t>
            </a:r>
            <a:br>
              <a:rPr lang="en-US" sz="5700" dirty="0"/>
            </a:br>
            <a:endParaRPr lang="en-US" sz="5700" dirty="0"/>
          </a:p>
        </p:txBody>
      </p:sp>
      <p:sp>
        <p:nvSpPr>
          <p:cNvPr id="6" name="Subtitle 5"/>
          <p:cNvSpPr>
            <a:spLocks noGrp="1"/>
          </p:cNvSpPr>
          <p:nvPr>
            <p:ph type="subTitle" idx="1"/>
          </p:nvPr>
        </p:nvSpPr>
        <p:spPr>
          <a:xfrm>
            <a:off x="946405" y="4800600"/>
            <a:ext cx="7063740" cy="500608"/>
          </a:xfrm>
        </p:spPr>
        <p:txBody>
          <a:bodyPr>
            <a:normAutofit/>
          </a:bodyPr>
          <a:lstStyle/>
          <a:p>
            <a:r>
              <a:rPr lang="en-US" sz="2400" dirty="0">
                <a:solidFill>
                  <a:schemeClr val="tx1"/>
                </a:solidFill>
              </a:rPr>
              <a:t>Complement of distinct molecules in the cell  </a:t>
            </a:r>
          </a:p>
          <a:p>
            <a:endParaRPr lang="en-US" dirty="0">
              <a:solidFill>
                <a:schemeClr val="tx1">
                  <a:lumMod val="85000"/>
                </a:schemeClr>
              </a:solidFill>
            </a:endParaRPr>
          </a:p>
        </p:txBody>
      </p:sp>
      <p:sp>
        <p:nvSpPr>
          <p:cNvPr id="4" name="Slide Number Placeholder 3"/>
          <p:cNvSpPr>
            <a:spLocks noGrp="1"/>
          </p:cNvSpPr>
          <p:nvPr>
            <p:ph type="sldNum" sz="quarter" idx="12"/>
          </p:nvPr>
        </p:nvSpPr>
        <p:spPr>
          <a:xfrm>
            <a:off x="8441055" y="6172204"/>
            <a:ext cx="685800" cy="593725"/>
          </a:xfrm>
        </p:spPr>
        <p:txBody>
          <a:bodyPr>
            <a:normAutofit/>
          </a:bodyPr>
          <a:lstStyle/>
          <a:p>
            <a:pPr>
              <a:defRPr/>
            </a:pPr>
            <a:fld id="{DA9B0B40-BD8E-479C-BD14-4D317FC531C7}" type="slidenum">
              <a:rPr lang="en-GB" altLang="en-US" sz="1800" kern="0">
                <a:solidFill>
                  <a:sysClr val="windowText" lastClr="000000"/>
                </a:solidFill>
              </a:rPr>
              <a:pPr>
                <a:defRPr/>
              </a:pPr>
              <a:t>8</a:t>
            </a:fld>
            <a:endParaRPr lang="en-GB" altLang="en-US" sz="1800" kern="0" dirty="0">
              <a:solidFill>
                <a:sysClr val="windowText" lastClr="000000"/>
              </a:solidFill>
            </a:endParaRPr>
          </a:p>
        </p:txBody>
      </p:sp>
      <p:sp>
        <p:nvSpPr>
          <p:cNvPr id="8" name="TextBox 7"/>
          <p:cNvSpPr txBox="1"/>
          <p:nvPr/>
        </p:nvSpPr>
        <p:spPr>
          <a:xfrm>
            <a:off x="946405" y="5348166"/>
            <a:ext cx="7153988" cy="461665"/>
          </a:xfrm>
          <a:prstGeom prst="rect">
            <a:avLst/>
          </a:prstGeom>
          <a:noFill/>
        </p:spPr>
        <p:txBody>
          <a:bodyPr wrap="square" rtlCol="0">
            <a:spAutoFit/>
          </a:bodyPr>
          <a:lstStyle/>
          <a:p>
            <a:pPr>
              <a:defRPr/>
            </a:pPr>
            <a:r>
              <a:rPr lang="en-US" sz="2400" kern="0" dirty="0"/>
              <a:t>State of DNA | Methylation or Demethylation</a:t>
            </a:r>
          </a:p>
        </p:txBody>
      </p:sp>
    </p:spTree>
    <p:extLst>
      <p:ext uri="{BB962C8B-B14F-4D97-AF65-F5344CB8AC3E}">
        <p14:creationId xmlns:p14="http://schemas.microsoft.com/office/powerpoint/2010/main" val="3040062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endParaRPr lang="en-US" altLang="en-US" dirty="0"/>
          </a:p>
        </p:txBody>
      </p:sp>
      <p:sp>
        <p:nvSpPr>
          <p:cNvPr id="23555" name="Rectangle 3"/>
          <p:cNvSpPr>
            <a:spLocks noGrp="1" noChangeArrowheads="1"/>
          </p:cNvSpPr>
          <p:nvPr>
            <p:ph idx="1"/>
          </p:nvPr>
        </p:nvSpPr>
        <p:spPr/>
        <p:txBody>
          <a:bodyPr/>
          <a:lstStyle/>
          <a:p>
            <a:pPr>
              <a:defRPr/>
            </a:pPr>
            <a:endParaRPr lang="en-US" altLang="en-US" dirty="0">
              <a:solidFill>
                <a:schemeClr val="tx1">
                  <a:lumMod val="65000"/>
                  <a:lumOff val="35000"/>
                </a:schemeClr>
              </a:solidFill>
            </a:endParaRPr>
          </a:p>
        </p:txBody>
      </p:sp>
      <p:pic>
        <p:nvPicPr>
          <p:cNvPr id="17412" name="Picture 5"/>
          <p:cNvPicPr>
            <a:picLocks noChangeAspect="1" noChangeArrowheads="1"/>
          </p:cNvPicPr>
          <p:nvPr/>
        </p:nvPicPr>
        <p:blipFill>
          <a:blip r:embed="rId3">
            <a:extLst>
              <a:ext uri="{28A0092B-C50C-407E-A947-70E740481C1C}">
                <a14:useLocalDpi xmlns:a14="http://schemas.microsoft.com/office/drawing/2010/main" val="0"/>
              </a:ext>
            </a:extLst>
          </a:blip>
          <a:srcRect l="4224" r="4224"/>
          <a:stretch>
            <a:fillRect/>
          </a:stretch>
        </p:blipFill>
        <p:spPr bwMode="auto">
          <a:xfrm>
            <a:off x="1" y="0"/>
            <a:ext cx="8440739" cy="68580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954EBA7F-55F3-44EC-AA58-49F55C3CE39B}" type="slidenum">
              <a:rPr lang="en-GB" altLang="en-US" sz="1800" kern="0">
                <a:solidFill>
                  <a:sysClr val="windowText" lastClr="000000"/>
                </a:solidFill>
              </a:rPr>
              <a:pPr>
                <a:defRPr/>
              </a:pPr>
              <a:t>9</a:t>
            </a:fld>
            <a:endParaRPr lang="en-GB" altLang="en-US" sz="1800" kern="0" dirty="0">
              <a:solidFill>
                <a:sysClr val="windowText" lastClr="000000"/>
              </a:solidFill>
            </a:endParaRPr>
          </a:p>
        </p:txBody>
      </p:sp>
    </p:spTree>
    <p:extLst>
      <p:ext uri="{BB962C8B-B14F-4D97-AF65-F5344CB8AC3E}">
        <p14:creationId xmlns:p14="http://schemas.microsoft.com/office/powerpoint/2010/main" val="27461231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iew">
  <a:themeElements>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7B713C7F-58B7-4AE9-B361-B13EB9EC4C0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iew">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otalTime>255</TotalTime>
  <Words>2967</Words>
  <Application>Microsoft Office PowerPoint</Application>
  <PresentationFormat>On-screen Show (4:3)</PresentationFormat>
  <Paragraphs>319</Paragraphs>
  <Slides>41</Slides>
  <Notes>31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41</vt:i4>
      </vt:variant>
    </vt:vector>
  </HeadingPairs>
  <TitlesOfParts>
    <vt:vector size="52" baseType="lpstr">
      <vt:lpstr>Arial</vt:lpstr>
      <vt:lpstr>Calibri</vt:lpstr>
      <vt:lpstr>Calibri Light</vt:lpstr>
      <vt:lpstr>Cambria Math</vt:lpstr>
      <vt:lpstr>Century Schoolbook</vt:lpstr>
      <vt:lpstr>Symbol</vt:lpstr>
      <vt:lpstr>Times New Roman</vt:lpstr>
      <vt:lpstr>Wingdings</vt:lpstr>
      <vt:lpstr>Wingdings 2</vt:lpstr>
      <vt:lpstr>Office Theme</vt:lpstr>
      <vt:lpstr>View</vt:lpstr>
      <vt:lpstr>A humble request to all, Please ask questions or doubts at the end of the presentation. You can note down the slide number given at the bottom-right corner of every slide.</vt:lpstr>
      <vt:lpstr>Simulation of Prokaryotic Genetic Circuits</vt:lpstr>
      <vt:lpstr>Overview</vt:lpstr>
      <vt:lpstr>Why Simulations are needed ?</vt:lpstr>
      <vt:lpstr>What are the challenges in Simulations ?</vt:lpstr>
      <vt:lpstr>Regulatory circuits</vt:lpstr>
      <vt:lpstr>Regulatory feedback</vt:lpstr>
      <vt:lpstr>What defines the logic that how well the cell functions at any instant?  </vt:lpstr>
      <vt:lpstr>PowerPoint Presentation</vt:lpstr>
      <vt:lpstr>Genetic Cascade</vt:lpstr>
      <vt:lpstr>Regulatory mechanisms</vt:lpstr>
      <vt:lpstr>Integrating environmental signals</vt:lpstr>
      <vt:lpstr>Cell cycle models</vt:lpstr>
      <vt:lpstr>Developmental Switches</vt:lpstr>
      <vt:lpstr>Modelling</vt:lpstr>
      <vt:lpstr>Promoter Control Models</vt:lpstr>
      <vt:lpstr>Assumptions in Boolean Network</vt:lpstr>
      <vt:lpstr>Limitation of Boolean Network</vt:lpstr>
      <vt:lpstr>Together, they are known as   HTH (Helix-Turn-Helix) superfamily. </vt:lpstr>
      <vt:lpstr>Other control mechanism</vt:lpstr>
      <vt:lpstr>Stochastic Process</vt:lpstr>
      <vt:lpstr>PowerPoint Presentation</vt:lpstr>
      <vt:lpstr>Gillespie Algorithm</vt:lpstr>
      <vt:lpstr>Gillespie Algorithm</vt:lpstr>
      <vt:lpstr>Gillespie Algorithm</vt:lpstr>
      <vt:lpstr>Gillespie Algorithm</vt:lpstr>
      <vt:lpstr>Gillespie Algorithm :   Direct Method</vt:lpstr>
      <vt:lpstr>Gillespie Algorithm :   Direct Method</vt:lpstr>
      <vt:lpstr>Gillespie Algorithm :   First Reaction Method</vt:lpstr>
      <vt:lpstr>Gillespie Algorithm :   First Reaction Method</vt:lpstr>
      <vt:lpstr>Gillespie Algorithm :   First Reaction Method</vt:lpstr>
      <vt:lpstr>Stochastic Process</vt:lpstr>
      <vt:lpstr>Stochastic Process</vt:lpstr>
      <vt:lpstr>Modelling macromolecular complex</vt:lpstr>
      <vt:lpstr>Uncertainty of Intracellular Reaction Features</vt:lpstr>
      <vt:lpstr>Challenges</vt:lpstr>
      <vt:lpstr>Opportunities</vt:lpstr>
      <vt:lpstr>References</vt:lpstr>
      <vt:lpstr>Further Readings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Simulations of Prokaryotic Genetic Circuits</dc:title>
  <dc:subject>Systems Biology</dc:subject>
  <dc:creator>Abhinav Mishra</dc:creator>
  <cp:keywords>CSB</cp:keywords>
  <cp:lastModifiedBy>Abhinav Mishra</cp:lastModifiedBy>
  <cp:revision>76</cp:revision>
  <dcterms:modified xsi:type="dcterms:W3CDTF">2017-07-17T11:06:20Z</dcterms:modified>
  <cp:category>T2</cp:category>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