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6"/>
  </p:notesMasterIdLst>
  <p:handoutMasterIdLst>
    <p:handoutMasterId r:id="rId27"/>
  </p:handoutMasterIdLst>
  <p:sldIdLst>
    <p:sldId id="256" r:id="rId3"/>
    <p:sldId id="283" r:id="rId4"/>
    <p:sldId id="286" r:id="rId5"/>
    <p:sldId id="284" r:id="rId6"/>
    <p:sldId id="282" r:id="rId7"/>
    <p:sldId id="285" r:id="rId8"/>
    <p:sldId id="265" r:id="rId9"/>
    <p:sldId id="266" r:id="rId10"/>
    <p:sldId id="267" r:id="rId11"/>
    <p:sldId id="268" r:id="rId12"/>
    <p:sldId id="269" r:id="rId13"/>
    <p:sldId id="270" r:id="rId14"/>
    <p:sldId id="271" r:id="rId15"/>
    <p:sldId id="272" r:id="rId16"/>
    <p:sldId id="273" r:id="rId17"/>
    <p:sldId id="276" r:id="rId18"/>
    <p:sldId id="277" r:id="rId19"/>
    <p:sldId id="278" r:id="rId20"/>
    <p:sldId id="279" r:id="rId21"/>
    <p:sldId id="280" r:id="rId22"/>
    <p:sldId id="281"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BFD60B-DA1A-4B1F-A256-4189A0CECA34}">
          <p14:sldIdLst>
            <p14:sldId id="256"/>
            <p14:sldId id="283"/>
            <p14:sldId id="286"/>
            <p14:sldId id="284"/>
            <p14:sldId id="282"/>
            <p14:sldId id="285"/>
            <p14:sldId id="265"/>
            <p14:sldId id="266"/>
            <p14:sldId id="267"/>
            <p14:sldId id="268"/>
            <p14:sldId id="269"/>
            <p14:sldId id="270"/>
            <p14:sldId id="271"/>
            <p14:sldId id="272"/>
            <p14:sldId id="273"/>
            <p14:sldId id="276"/>
            <p14:sldId id="277"/>
            <p14:sldId id="278"/>
            <p14:sldId id="279"/>
            <p14:sldId id="280"/>
            <p14:sldId id="281"/>
            <p14:sldId id="287"/>
            <p14:sldId id="288"/>
          </p14:sldIdLst>
        </p14:section>
      </p14:sectionLst>
    </p:ext>
    <p:ext uri="{EFAFB233-063F-42B5-8137-9DF3F51BA10A}">
      <p15:sldGuideLst xmlns:p15="http://schemas.microsoft.com/office/powerpoint/2012/main">
        <p15:guide id="1" orient="horz" pos="2160" userDrawn="1">
          <p15:clr>
            <a:srgbClr val="A4A3A4"/>
          </p15:clr>
        </p15:guide>
        <p15:guide id="2" orient="horz" pos="1200" userDrawn="1">
          <p15:clr>
            <a:srgbClr val="A4A3A4"/>
          </p15:clr>
        </p15:guide>
        <p15:guide id="3" orient="horz" pos="3888" userDrawn="1">
          <p15:clr>
            <a:srgbClr val="A4A3A4"/>
          </p15:clr>
        </p15:guide>
        <p15:guide id="4" orient="horz" pos="2880" userDrawn="1">
          <p15:clr>
            <a:srgbClr val="A4A3A4"/>
          </p15:clr>
        </p15:guide>
        <p15:guide id="5" orient="horz" pos="3216" userDrawn="1">
          <p15:clr>
            <a:srgbClr val="A4A3A4"/>
          </p15:clr>
        </p15:guide>
        <p15:guide id="6" orient="horz" pos="816" userDrawn="1">
          <p15:clr>
            <a:srgbClr val="A4A3A4"/>
          </p15:clr>
        </p15:guide>
        <p15:guide id="7" orient="horz" pos="175" userDrawn="1">
          <p15:clr>
            <a:srgbClr val="A4A3A4"/>
          </p15:clr>
        </p15:guide>
        <p15:guide id="8" pos="2880" userDrawn="1">
          <p15:clr>
            <a:srgbClr val="A4A3A4"/>
          </p15:clr>
        </p15:guide>
        <p15:guide id="9" pos="719" userDrawn="1">
          <p15:clr>
            <a:srgbClr val="A4A3A4"/>
          </p15:clr>
        </p15:guide>
        <p15:guide id="10" pos="5041" userDrawn="1">
          <p15:clr>
            <a:srgbClr val="A4A3A4"/>
          </p15:clr>
        </p15:guide>
        <p15:guide id="11" pos="4608" userDrawn="1">
          <p15:clr>
            <a:srgbClr val="A4A3A4"/>
          </p15:clr>
        </p15:guide>
        <p15:guide id="12" pos="212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163" autoAdjust="0"/>
  </p:normalViewPr>
  <p:slideViewPr>
    <p:cSldViewPr>
      <p:cViewPr varScale="1">
        <p:scale>
          <a:sx n="68" d="100"/>
          <a:sy n="68" d="100"/>
        </p:scale>
        <p:origin x="1470" y="72"/>
      </p:cViewPr>
      <p:guideLst>
        <p:guide orient="horz" pos="2160"/>
        <p:guide orient="horz" pos="1200"/>
        <p:guide orient="horz" pos="3888"/>
        <p:guide orient="horz" pos="2880"/>
        <p:guide orient="horz" pos="3216"/>
        <p:guide orient="horz" pos="816"/>
        <p:guide orient="horz" pos="175"/>
        <p:guide pos="2880"/>
        <p:guide pos="719"/>
        <p:guide pos="5041"/>
        <p:guide pos="4608"/>
        <p:guide pos="212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EA19F-8FC7-4E5D-AE62-69BC143293B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50ECDB6B-98F7-419C-A1C7-A0510FE8CF74}">
      <dgm:prSet phldrT="[Text]"/>
      <dgm:spPr/>
      <dgm:t>
        <a:bodyPr/>
        <a:lstStyle/>
        <a:p>
          <a:pPr algn="just"/>
          <a:r>
            <a:rPr lang="en-US" dirty="0"/>
            <a:t>1.   Preheating the seed in stack cookers prior to crushing in a hydraulic press or a continuous mechanical screw-type press commonly known as an expeller. </a:t>
          </a:r>
        </a:p>
      </dgm:t>
    </dgm:pt>
    <dgm:pt modelId="{B68E50C7-C936-48DE-842A-B46DC0D0A725}" type="parTrans" cxnId="{EA587596-030C-4054-BCEE-CE3BDCEED057}">
      <dgm:prSet/>
      <dgm:spPr/>
      <dgm:t>
        <a:bodyPr/>
        <a:lstStyle/>
        <a:p>
          <a:endParaRPr lang="en-US"/>
        </a:p>
      </dgm:t>
    </dgm:pt>
    <dgm:pt modelId="{0B2EE152-1E83-48C3-A582-7382F3A634FC}" type="sibTrans" cxnId="{EA587596-030C-4054-BCEE-CE3BDCEED057}">
      <dgm:prSet/>
      <dgm:spPr/>
      <dgm:t>
        <a:bodyPr/>
        <a:lstStyle/>
        <a:p>
          <a:endParaRPr lang="en-US"/>
        </a:p>
      </dgm:t>
    </dgm:pt>
    <dgm:pt modelId="{3307B9FF-3D7B-4DC3-81B1-8AD02B9A602F}">
      <dgm:prSet phldrT="[Text]" phldr="1"/>
      <dgm:spPr/>
      <dgm:t>
        <a:bodyPr/>
        <a:lstStyle/>
        <a:p>
          <a:endParaRPr lang="en-US"/>
        </a:p>
      </dgm:t>
    </dgm:pt>
    <dgm:pt modelId="{A17E242F-627B-49A0-BB0C-BD9FF0B435A5}" type="parTrans" cxnId="{1B914C9E-0789-4921-8560-7809AECB9361}">
      <dgm:prSet/>
      <dgm:spPr/>
      <dgm:t>
        <a:bodyPr/>
        <a:lstStyle/>
        <a:p>
          <a:endParaRPr lang="en-US"/>
        </a:p>
      </dgm:t>
    </dgm:pt>
    <dgm:pt modelId="{BDDD750E-C7F7-447C-89D2-D4C999DB9A11}" type="sibTrans" cxnId="{1B914C9E-0789-4921-8560-7809AECB9361}">
      <dgm:prSet/>
      <dgm:spPr/>
      <dgm:t>
        <a:bodyPr/>
        <a:lstStyle/>
        <a:p>
          <a:endParaRPr lang="en-US"/>
        </a:p>
      </dgm:t>
    </dgm:pt>
    <dgm:pt modelId="{FE085935-42F1-4833-9E1B-670A433B32B7}">
      <dgm:prSet phldrT="[Text]"/>
      <dgm:spPr/>
      <dgm:t>
        <a:bodyPr/>
        <a:lstStyle/>
        <a:p>
          <a:pPr algn="just"/>
          <a:r>
            <a:rPr lang="en-US" dirty="0"/>
            <a:t>2. The press cake discharged from this mechanical processing contains 10–20wt % oil and is then processed in solvent extraction units to recover the residual oil.</a:t>
          </a:r>
        </a:p>
      </dgm:t>
    </dgm:pt>
    <dgm:pt modelId="{40AFE791-4051-44F4-B2AC-CCFC82A5350C}" type="parTrans" cxnId="{145F7E28-F4B3-4654-9CA2-ADDB32531185}">
      <dgm:prSet/>
      <dgm:spPr/>
      <dgm:t>
        <a:bodyPr/>
        <a:lstStyle/>
        <a:p>
          <a:endParaRPr lang="en-US"/>
        </a:p>
      </dgm:t>
    </dgm:pt>
    <dgm:pt modelId="{9A706C73-8B8D-4949-85D4-CB56EC31054E}" type="sibTrans" cxnId="{145F7E28-F4B3-4654-9CA2-ADDB32531185}">
      <dgm:prSet/>
      <dgm:spPr/>
      <dgm:t>
        <a:bodyPr/>
        <a:lstStyle/>
        <a:p>
          <a:endParaRPr lang="en-US"/>
        </a:p>
      </dgm:t>
    </dgm:pt>
    <dgm:pt modelId="{25B7B626-EBFF-4543-B82A-1C052501CD2D}">
      <dgm:prSet phldrT="[Text]" phldr="1"/>
      <dgm:spPr/>
      <dgm:t>
        <a:bodyPr/>
        <a:lstStyle/>
        <a:p>
          <a:endParaRPr lang="en-US"/>
        </a:p>
      </dgm:t>
    </dgm:pt>
    <dgm:pt modelId="{26857364-1D1A-4794-AAE0-AB835938DE6A}" type="parTrans" cxnId="{879BB634-BD23-4EDA-AB88-B15F7236414E}">
      <dgm:prSet/>
      <dgm:spPr/>
      <dgm:t>
        <a:bodyPr/>
        <a:lstStyle/>
        <a:p>
          <a:endParaRPr lang="en-US"/>
        </a:p>
      </dgm:t>
    </dgm:pt>
    <dgm:pt modelId="{96812286-1111-4C8A-BC37-5CF8DAA3F5E2}" type="sibTrans" cxnId="{879BB634-BD23-4EDA-AB88-B15F7236414E}">
      <dgm:prSet/>
      <dgm:spPr/>
      <dgm:t>
        <a:bodyPr/>
        <a:lstStyle/>
        <a:p>
          <a:endParaRPr lang="en-US"/>
        </a:p>
      </dgm:t>
    </dgm:pt>
    <dgm:pt modelId="{F4EEE8E7-0B26-4703-9C34-3EE3E8DBB4FA}" type="pres">
      <dgm:prSet presAssocID="{A59EA19F-8FC7-4E5D-AE62-69BC143293B4}" presName="linear" presStyleCnt="0">
        <dgm:presLayoutVars>
          <dgm:animLvl val="lvl"/>
          <dgm:resizeHandles val="exact"/>
        </dgm:presLayoutVars>
      </dgm:prSet>
      <dgm:spPr/>
    </dgm:pt>
    <dgm:pt modelId="{14CE55C1-32A4-4494-BA11-AD26EA1C9B2D}" type="pres">
      <dgm:prSet presAssocID="{50ECDB6B-98F7-419C-A1C7-A0510FE8CF74}" presName="parentText" presStyleLbl="node1" presStyleIdx="0" presStyleCnt="2">
        <dgm:presLayoutVars>
          <dgm:chMax val="0"/>
          <dgm:bulletEnabled val="1"/>
        </dgm:presLayoutVars>
      </dgm:prSet>
      <dgm:spPr/>
    </dgm:pt>
    <dgm:pt modelId="{C3A8DBED-5818-49AF-930C-DDC32044A51F}" type="pres">
      <dgm:prSet presAssocID="{50ECDB6B-98F7-419C-A1C7-A0510FE8CF74}" presName="childText" presStyleLbl="revTx" presStyleIdx="0" presStyleCnt="2">
        <dgm:presLayoutVars>
          <dgm:bulletEnabled val="1"/>
        </dgm:presLayoutVars>
      </dgm:prSet>
      <dgm:spPr/>
    </dgm:pt>
    <dgm:pt modelId="{D0102726-352C-4D54-8E4C-A7905349742C}" type="pres">
      <dgm:prSet presAssocID="{FE085935-42F1-4833-9E1B-670A433B32B7}" presName="parentText" presStyleLbl="node1" presStyleIdx="1" presStyleCnt="2">
        <dgm:presLayoutVars>
          <dgm:chMax val="0"/>
          <dgm:bulletEnabled val="1"/>
        </dgm:presLayoutVars>
      </dgm:prSet>
      <dgm:spPr/>
    </dgm:pt>
    <dgm:pt modelId="{3B8907BA-DC5A-4BBC-A407-3C05B635BCB1}" type="pres">
      <dgm:prSet presAssocID="{FE085935-42F1-4833-9E1B-670A433B32B7}" presName="childText" presStyleLbl="revTx" presStyleIdx="1" presStyleCnt="2">
        <dgm:presLayoutVars>
          <dgm:bulletEnabled val="1"/>
        </dgm:presLayoutVars>
      </dgm:prSet>
      <dgm:spPr/>
    </dgm:pt>
  </dgm:ptLst>
  <dgm:cxnLst>
    <dgm:cxn modelId="{900D1719-1E7A-4AC4-AAC5-A5833E86C684}" type="presOf" srcId="{50ECDB6B-98F7-419C-A1C7-A0510FE8CF74}" destId="{14CE55C1-32A4-4494-BA11-AD26EA1C9B2D}" srcOrd="0" destOrd="0" presId="urn:microsoft.com/office/officeart/2005/8/layout/vList2"/>
    <dgm:cxn modelId="{145F7E28-F4B3-4654-9CA2-ADDB32531185}" srcId="{A59EA19F-8FC7-4E5D-AE62-69BC143293B4}" destId="{FE085935-42F1-4833-9E1B-670A433B32B7}" srcOrd="1" destOrd="0" parTransId="{40AFE791-4051-44F4-B2AC-CCFC82A5350C}" sibTransId="{9A706C73-8B8D-4949-85D4-CB56EC31054E}"/>
    <dgm:cxn modelId="{8ADF0929-E4E0-4DDA-900E-E0AF72728B14}" type="presOf" srcId="{25B7B626-EBFF-4543-B82A-1C052501CD2D}" destId="{3B8907BA-DC5A-4BBC-A407-3C05B635BCB1}" srcOrd="0" destOrd="0" presId="urn:microsoft.com/office/officeart/2005/8/layout/vList2"/>
    <dgm:cxn modelId="{879BB634-BD23-4EDA-AB88-B15F7236414E}" srcId="{FE085935-42F1-4833-9E1B-670A433B32B7}" destId="{25B7B626-EBFF-4543-B82A-1C052501CD2D}" srcOrd="0" destOrd="0" parTransId="{26857364-1D1A-4794-AAE0-AB835938DE6A}" sibTransId="{96812286-1111-4C8A-BC37-5CF8DAA3F5E2}"/>
    <dgm:cxn modelId="{1B554891-532B-49F2-AE2D-9A952AAB3FFF}" type="presOf" srcId="{A59EA19F-8FC7-4E5D-AE62-69BC143293B4}" destId="{F4EEE8E7-0B26-4703-9C34-3EE3E8DBB4FA}" srcOrd="0" destOrd="0" presId="urn:microsoft.com/office/officeart/2005/8/layout/vList2"/>
    <dgm:cxn modelId="{EA587596-030C-4054-BCEE-CE3BDCEED057}" srcId="{A59EA19F-8FC7-4E5D-AE62-69BC143293B4}" destId="{50ECDB6B-98F7-419C-A1C7-A0510FE8CF74}" srcOrd="0" destOrd="0" parTransId="{B68E50C7-C936-48DE-842A-B46DC0D0A725}" sibTransId="{0B2EE152-1E83-48C3-A582-7382F3A634FC}"/>
    <dgm:cxn modelId="{1B914C9E-0789-4921-8560-7809AECB9361}" srcId="{50ECDB6B-98F7-419C-A1C7-A0510FE8CF74}" destId="{3307B9FF-3D7B-4DC3-81B1-8AD02B9A602F}" srcOrd="0" destOrd="0" parTransId="{A17E242F-627B-49A0-BB0C-BD9FF0B435A5}" sibTransId="{BDDD750E-C7F7-447C-89D2-D4C999DB9A11}"/>
    <dgm:cxn modelId="{F2C871C2-BF8E-4943-9FD3-AC7CDF778762}" type="presOf" srcId="{FE085935-42F1-4833-9E1B-670A433B32B7}" destId="{D0102726-352C-4D54-8E4C-A7905349742C}" srcOrd="0" destOrd="0" presId="urn:microsoft.com/office/officeart/2005/8/layout/vList2"/>
    <dgm:cxn modelId="{BDF49BD2-6AF6-42E4-AD10-25DBE87D42AD}" type="presOf" srcId="{3307B9FF-3D7B-4DC3-81B1-8AD02B9A602F}" destId="{C3A8DBED-5818-49AF-930C-DDC32044A51F}" srcOrd="0" destOrd="0" presId="urn:microsoft.com/office/officeart/2005/8/layout/vList2"/>
    <dgm:cxn modelId="{2CFC8039-7B7D-41AC-861C-677930DCCD8D}" type="presParOf" srcId="{F4EEE8E7-0B26-4703-9C34-3EE3E8DBB4FA}" destId="{14CE55C1-32A4-4494-BA11-AD26EA1C9B2D}" srcOrd="0" destOrd="0" presId="urn:microsoft.com/office/officeart/2005/8/layout/vList2"/>
    <dgm:cxn modelId="{65C56B95-B69B-429A-AF50-A68C9566CD1F}" type="presParOf" srcId="{F4EEE8E7-0B26-4703-9C34-3EE3E8DBB4FA}" destId="{C3A8DBED-5818-49AF-930C-DDC32044A51F}" srcOrd="1" destOrd="0" presId="urn:microsoft.com/office/officeart/2005/8/layout/vList2"/>
    <dgm:cxn modelId="{F50B32F9-635E-4042-BD58-BD73F5C00FDB}" type="presParOf" srcId="{F4EEE8E7-0B26-4703-9C34-3EE3E8DBB4FA}" destId="{D0102726-352C-4D54-8E4C-A7905349742C}" srcOrd="2" destOrd="0" presId="urn:microsoft.com/office/officeart/2005/8/layout/vList2"/>
    <dgm:cxn modelId="{143EA228-5777-47C8-9904-95CC0B30E826}" type="presParOf" srcId="{F4EEE8E7-0B26-4703-9C34-3EE3E8DBB4FA}" destId="{3B8907BA-DC5A-4BBC-A407-3C05B635BCB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E9F0E-D684-4AAD-B88A-908AB1438F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0DF274-C19A-4B39-BEA5-BA119D98783B}">
      <dgm:prSet phldrT="[Text]" custT="1"/>
      <dgm:spPr/>
      <dgm:t>
        <a:bodyPr/>
        <a:lstStyle/>
        <a:p>
          <a:r>
            <a:rPr lang="en-US" sz="2500" baseline="0" dirty="0"/>
            <a:t>A </a:t>
          </a:r>
          <a:r>
            <a:rPr lang="en-US" sz="2500" b="0" baseline="0" dirty="0">
              <a:solidFill>
                <a:schemeClr val="tx1"/>
              </a:solidFill>
            </a:rPr>
            <a:t>light colored, high quality medicinal type oil</a:t>
          </a:r>
          <a:r>
            <a:rPr lang="en-US" sz="2500" b="0" baseline="0" dirty="0">
              <a:solidFill>
                <a:srgbClr val="FF0000"/>
              </a:solidFill>
            </a:rPr>
            <a:t> </a:t>
          </a:r>
          <a:r>
            <a:rPr lang="en-US" sz="2500" baseline="0" dirty="0"/>
            <a:t>is recovered. </a:t>
          </a:r>
        </a:p>
      </dgm:t>
    </dgm:pt>
    <dgm:pt modelId="{58FA477E-DA13-4A94-9ED2-EF66812FCF7D}" type="parTrans" cxnId="{0C3607F8-A348-4440-A35B-FDFBC3D99A42}">
      <dgm:prSet/>
      <dgm:spPr/>
      <dgm:t>
        <a:bodyPr/>
        <a:lstStyle/>
        <a:p>
          <a:endParaRPr lang="en-US"/>
        </a:p>
      </dgm:t>
    </dgm:pt>
    <dgm:pt modelId="{F5B43F03-9E8C-49D4-B368-D9136B795084}" type="sibTrans" cxnId="{0C3607F8-A348-4440-A35B-FDFBC3D99A42}">
      <dgm:prSet/>
      <dgm:spPr/>
      <dgm:t>
        <a:bodyPr/>
        <a:lstStyle/>
        <a:p>
          <a:endParaRPr lang="en-US"/>
        </a:p>
      </dgm:t>
    </dgm:pt>
    <dgm:pt modelId="{1E5014C6-B71E-4212-A057-630F933D44C6}">
      <dgm:prSet phldrT="[Text]" phldr="1"/>
      <dgm:spPr/>
      <dgm:t>
        <a:bodyPr/>
        <a:lstStyle/>
        <a:p>
          <a:endParaRPr lang="en-US"/>
        </a:p>
      </dgm:t>
    </dgm:pt>
    <dgm:pt modelId="{08AB8DF4-D78D-4D85-9B89-D602505EB0BB}" type="parTrans" cxnId="{81CB3780-601E-49E4-95B9-64BA05D01ECE}">
      <dgm:prSet/>
      <dgm:spPr/>
      <dgm:t>
        <a:bodyPr/>
        <a:lstStyle/>
        <a:p>
          <a:endParaRPr lang="en-US"/>
        </a:p>
      </dgm:t>
    </dgm:pt>
    <dgm:pt modelId="{6DB032DF-950C-4487-84B1-A8472536179C}" type="sibTrans" cxnId="{81CB3780-601E-49E4-95B9-64BA05D01ECE}">
      <dgm:prSet/>
      <dgm:spPr/>
      <dgm:t>
        <a:bodyPr/>
        <a:lstStyle/>
        <a:p>
          <a:endParaRPr lang="en-US"/>
        </a:p>
      </dgm:t>
    </dgm:pt>
    <dgm:pt modelId="{32346A22-73D0-464A-9734-656D5284FFCB}">
      <dgm:prSet phldrT="[Text]" custT="1"/>
      <dgm:spPr/>
      <dgm:t>
        <a:bodyPr/>
        <a:lstStyle/>
        <a:p>
          <a:pPr algn="just"/>
          <a:r>
            <a:rPr lang="en-US" sz="2400" dirty="0"/>
            <a:t>Castor oil recovered from hydraulic or continuous mechanical screw presses requires reﬁning to remove toxic proteins, gums, and foreign matter while improving the color and reducing the free fatty acid content.</a:t>
          </a:r>
        </a:p>
        <a:p>
          <a:pPr algn="l"/>
          <a:endParaRPr lang="en-US" sz="1900" dirty="0"/>
        </a:p>
      </dgm:t>
    </dgm:pt>
    <dgm:pt modelId="{8178F9B2-0F5A-4705-A6B1-1E126C7C6029}" type="parTrans" cxnId="{DC9EC100-1E69-49CF-991E-05AE5F3AC4DA}">
      <dgm:prSet/>
      <dgm:spPr/>
      <dgm:t>
        <a:bodyPr/>
        <a:lstStyle/>
        <a:p>
          <a:endParaRPr lang="en-US"/>
        </a:p>
      </dgm:t>
    </dgm:pt>
    <dgm:pt modelId="{12885DC9-5102-4EA0-8737-8256C65C9985}" type="sibTrans" cxnId="{DC9EC100-1E69-49CF-991E-05AE5F3AC4DA}">
      <dgm:prSet/>
      <dgm:spPr/>
      <dgm:t>
        <a:bodyPr/>
        <a:lstStyle/>
        <a:p>
          <a:endParaRPr lang="en-US"/>
        </a:p>
      </dgm:t>
    </dgm:pt>
    <dgm:pt modelId="{DC167C6E-615E-4A1E-9D10-5ECF7A98CF9F}">
      <dgm:prSet phldrT="[Text]" phldr="1"/>
      <dgm:spPr/>
      <dgm:t>
        <a:bodyPr/>
        <a:lstStyle/>
        <a:p>
          <a:endParaRPr lang="en-US"/>
        </a:p>
      </dgm:t>
    </dgm:pt>
    <dgm:pt modelId="{F2E051B4-51B5-4B18-BE47-1BBBD1FA84A0}" type="parTrans" cxnId="{F80BD9B1-B401-41D5-B936-FF58418064E5}">
      <dgm:prSet/>
      <dgm:spPr/>
      <dgm:t>
        <a:bodyPr/>
        <a:lstStyle/>
        <a:p>
          <a:endParaRPr lang="en-US"/>
        </a:p>
      </dgm:t>
    </dgm:pt>
    <dgm:pt modelId="{B9DA6A14-48E7-4C09-B075-741C775B2182}" type="sibTrans" cxnId="{F80BD9B1-B401-41D5-B936-FF58418064E5}">
      <dgm:prSet/>
      <dgm:spPr/>
      <dgm:t>
        <a:bodyPr/>
        <a:lstStyle/>
        <a:p>
          <a:endParaRPr lang="en-US"/>
        </a:p>
      </dgm:t>
    </dgm:pt>
    <dgm:pt modelId="{037AE63E-5136-4AD0-96A3-56C815E9FF15}" type="pres">
      <dgm:prSet presAssocID="{55CE9F0E-D684-4AAD-B88A-908AB1438F07}" presName="linear" presStyleCnt="0">
        <dgm:presLayoutVars>
          <dgm:animLvl val="lvl"/>
          <dgm:resizeHandles val="exact"/>
        </dgm:presLayoutVars>
      </dgm:prSet>
      <dgm:spPr/>
    </dgm:pt>
    <dgm:pt modelId="{B10EC58D-EBCA-472F-A551-61E8B963D031}" type="pres">
      <dgm:prSet presAssocID="{0B0DF274-C19A-4B39-BEA5-BA119D98783B}" presName="parentText" presStyleLbl="node1" presStyleIdx="0" presStyleCnt="2">
        <dgm:presLayoutVars>
          <dgm:chMax val="0"/>
          <dgm:bulletEnabled val="1"/>
        </dgm:presLayoutVars>
      </dgm:prSet>
      <dgm:spPr/>
    </dgm:pt>
    <dgm:pt modelId="{B74F36C0-1955-403F-AA92-4FF2A5148DBC}" type="pres">
      <dgm:prSet presAssocID="{0B0DF274-C19A-4B39-BEA5-BA119D98783B}" presName="childText" presStyleLbl="revTx" presStyleIdx="0" presStyleCnt="2">
        <dgm:presLayoutVars>
          <dgm:bulletEnabled val="1"/>
        </dgm:presLayoutVars>
      </dgm:prSet>
      <dgm:spPr/>
    </dgm:pt>
    <dgm:pt modelId="{C2536ACB-8A7B-4967-83CF-E2ED55498C80}" type="pres">
      <dgm:prSet presAssocID="{32346A22-73D0-464A-9734-656D5284FFCB}" presName="parentText" presStyleLbl="node1" presStyleIdx="1" presStyleCnt="2">
        <dgm:presLayoutVars>
          <dgm:chMax val="0"/>
          <dgm:bulletEnabled val="1"/>
        </dgm:presLayoutVars>
      </dgm:prSet>
      <dgm:spPr/>
    </dgm:pt>
    <dgm:pt modelId="{8A23BF16-6B4B-46DF-A76B-AC11A1958FBA}" type="pres">
      <dgm:prSet presAssocID="{32346A22-73D0-464A-9734-656D5284FFCB}" presName="childText" presStyleLbl="revTx" presStyleIdx="1" presStyleCnt="2">
        <dgm:presLayoutVars>
          <dgm:bulletEnabled val="1"/>
        </dgm:presLayoutVars>
      </dgm:prSet>
      <dgm:spPr/>
    </dgm:pt>
  </dgm:ptLst>
  <dgm:cxnLst>
    <dgm:cxn modelId="{DC9EC100-1E69-49CF-991E-05AE5F3AC4DA}" srcId="{55CE9F0E-D684-4AAD-B88A-908AB1438F07}" destId="{32346A22-73D0-464A-9734-656D5284FFCB}" srcOrd="1" destOrd="0" parTransId="{8178F9B2-0F5A-4705-A6B1-1E126C7C6029}" sibTransId="{12885DC9-5102-4EA0-8737-8256C65C9985}"/>
    <dgm:cxn modelId="{F92B803F-C8B3-4CEB-A7EF-1EFF0D38234C}" type="presOf" srcId="{32346A22-73D0-464A-9734-656D5284FFCB}" destId="{C2536ACB-8A7B-4967-83CF-E2ED55498C80}" srcOrd="0" destOrd="0" presId="urn:microsoft.com/office/officeart/2005/8/layout/vList2"/>
    <dgm:cxn modelId="{BAFF0768-BA78-4EBA-88E6-1B409E091821}" type="presOf" srcId="{1E5014C6-B71E-4212-A057-630F933D44C6}" destId="{B74F36C0-1955-403F-AA92-4FF2A5148DBC}" srcOrd="0" destOrd="0" presId="urn:microsoft.com/office/officeart/2005/8/layout/vList2"/>
    <dgm:cxn modelId="{FC010A5A-AE34-46C0-B477-0EF0DCAA8A48}" type="presOf" srcId="{55CE9F0E-D684-4AAD-B88A-908AB1438F07}" destId="{037AE63E-5136-4AD0-96A3-56C815E9FF15}" srcOrd="0" destOrd="0" presId="urn:microsoft.com/office/officeart/2005/8/layout/vList2"/>
    <dgm:cxn modelId="{81CB3780-601E-49E4-95B9-64BA05D01ECE}" srcId="{0B0DF274-C19A-4B39-BEA5-BA119D98783B}" destId="{1E5014C6-B71E-4212-A057-630F933D44C6}" srcOrd="0" destOrd="0" parTransId="{08AB8DF4-D78D-4D85-9B89-D602505EB0BB}" sibTransId="{6DB032DF-950C-4487-84B1-A8472536179C}"/>
    <dgm:cxn modelId="{01663982-F6A5-45DB-9151-8549A89F957E}" type="presOf" srcId="{DC167C6E-615E-4A1E-9D10-5ECF7A98CF9F}" destId="{8A23BF16-6B4B-46DF-A76B-AC11A1958FBA}" srcOrd="0" destOrd="0" presId="urn:microsoft.com/office/officeart/2005/8/layout/vList2"/>
    <dgm:cxn modelId="{36167C87-9FDB-4C2A-B7B2-FEC35DBFCCA4}" type="presOf" srcId="{0B0DF274-C19A-4B39-BEA5-BA119D98783B}" destId="{B10EC58D-EBCA-472F-A551-61E8B963D031}" srcOrd="0" destOrd="0" presId="urn:microsoft.com/office/officeart/2005/8/layout/vList2"/>
    <dgm:cxn modelId="{F80BD9B1-B401-41D5-B936-FF58418064E5}" srcId="{32346A22-73D0-464A-9734-656D5284FFCB}" destId="{DC167C6E-615E-4A1E-9D10-5ECF7A98CF9F}" srcOrd="0" destOrd="0" parTransId="{F2E051B4-51B5-4B18-BE47-1BBBD1FA84A0}" sibTransId="{B9DA6A14-48E7-4C09-B075-741C775B2182}"/>
    <dgm:cxn modelId="{0C3607F8-A348-4440-A35B-FDFBC3D99A42}" srcId="{55CE9F0E-D684-4AAD-B88A-908AB1438F07}" destId="{0B0DF274-C19A-4B39-BEA5-BA119D98783B}" srcOrd="0" destOrd="0" parTransId="{58FA477E-DA13-4A94-9ED2-EF66812FCF7D}" sibTransId="{F5B43F03-9E8C-49D4-B368-D9136B795084}"/>
    <dgm:cxn modelId="{AF611E64-CF45-422E-ACA8-8059962FEB9B}" type="presParOf" srcId="{037AE63E-5136-4AD0-96A3-56C815E9FF15}" destId="{B10EC58D-EBCA-472F-A551-61E8B963D031}" srcOrd="0" destOrd="0" presId="urn:microsoft.com/office/officeart/2005/8/layout/vList2"/>
    <dgm:cxn modelId="{97711D3B-6720-4D33-ACA2-C33B9FF24530}" type="presParOf" srcId="{037AE63E-5136-4AD0-96A3-56C815E9FF15}" destId="{B74F36C0-1955-403F-AA92-4FF2A5148DBC}" srcOrd="1" destOrd="0" presId="urn:microsoft.com/office/officeart/2005/8/layout/vList2"/>
    <dgm:cxn modelId="{76214930-7571-48C8-8A57-AFE573FC69BD}" type="presParOf" srcId="{037AE63E-5136-4AD0-96A3-56C815E9FF15}" destId="{C2536ACB-8A7B-4967-83CF-E2ED55498C80}" srcOrd="2" destOrd="0" presId="urn:microsoft.com/office/officeart/2005/8/layout/vList2"/>
    <dgm:cxn modelId="{3BF0ACFB-0CDA-4C4E-878C-D0D7F28B18EE}" type="presParOf" srcId="{037AE63E-5136-4AD0-96A3-56C815E9FF15}" destId="{8A23BF16-6B4B-46DF-A76B-AC11A1958FB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20536-3C7B-441C-BB65-D906FF06FE2E}" type="doc">
      <dgm:prSet loTypeId="urn:microsoft.com/office/officeart/2011/layout/TabList" loCatId="list" qsTypeId="urn:microsoft.com/office/officeart/2005/8/quickstyle/simple4" qsCatId="simple" csTypeId="urn:microsoft.com/office/officeart/2005/8/colors/accent1_2" csCatId="accent1" phldr="1"/>
      <dgm:spPr/>
      <dgm:t>
        <a:bodyPr/>
        <a:lstStyle/>
        <a:p>
          <a:endParaRPr lang="en-US"/>
        </a:p>
      </dgm:t>
    </dgm:pt>
    <dgm:pt modelId="{9A99F654-9D4B-469C-9937-16765E99E928}">
      <dgm:prSet phldrT="[Text]"/>
      <dgm:spPr/>
      <dgm:t>
        <a:bodyPr/>
        <a:lstStyle/>
        <a:p>
          <a:r>
            <a:rPr lang="en-US" dirty="0"/>
            <a:t>1</a:t>
          </a:r>
        </a:p>
      </dgm:t>
    </dgm:pt>
    <dgm:pt modelId="{165C4F8A-B57A-49F3-8EAE-C3BE852834D4}" type="parTrans" cxnId="{D8F0989D-02A9-433B-B0B1-EB4AC5C94F5C}">
      <dgm:prSet/>
      <dgm:spPr/>
      <dgm:t>
        <a:bodyPr/>
        <a:lstStyle/>
        <a:p>
          <a:endParaRPr lang="en-US"/>
        </a:p>
      </dgm:t>
    </dgm:pt>
    <dgm:pt modelId="{D870FD3F-91A4-454A-858C-8D2022A2B8B0}" type="sibTrans" cxnId="{D8F0989D-02A9-433B-B0B1-EB4AC5C94F5C}">
      <dgm:prSet/>
      <dgm:spPr/>
      <dgm:t>
        <a:bodyPr/>
        <a:lstStyle/>
        <a:p>
          <a:endParaRPr lang="en-US"/>
        </a:p>
      </dgm:t>
    </dgm:pt>
    <dgm:pt modelId="{9AEAF923-4846-4DE5-AC16-586B5BD1E369}">
      <dgm:prSet phldrT="[Text]"/>
      <dgm:spPr/>
      <dgm:t>
        <a:bodyPr/>
        <a:lstStyle/>
        <a:p>
          <a:r>
            <a:rPr lang="en-US" b="1" dirty="0"/>
            <a:t>Degumming</a:t>
          </a:r>
        </a:p>
      </dgm:t>
    </dgm:pt>
    <dgm:pt modelId="{73923FD4-1C98-4DC4-9669-E21E6D4923C4}" type="parTrans" cxnId="{19778386-1F76-411E-8597-CA3A866AF236}">
      <dgm:prSet/>
      <dgm:spPr/>
      <dgm:t>
        <a:bodyPr/>
        <a:lstStyle/>
        <a:p>
          <a:endParaRPr lang="en-US"/>
        </a:p>
      </dgm:t>
    </dgm:pt>
    <dgm:pt modelId="{3B27F58F-94E5-4644-9E54-5F2809C169FD}" type="sibTrans" cxnId="{19778386-1F76-411E-8597-CA3A866AF236}">
      <dgm:prSet/>
      <dgm:spPr/>
      <dgm:t>
        <a:bodyPr/>
        <a:lstStyle/>
        <a:p>
          <a:endParaRPr lang="en-US"/>
        </a:p>
      </dgm:t>
    </dgm:pt>
    <dgm:pt modelId="{70C74E5A-C7BC-4F26-BC7F-EB1046E7BD74}">
      <dgm:prSet phldrT="[Text]" custT="1"/>
      <dgm:spPr/>
      <dgm:t>
        <a:bodyPr/>
        <a:lstStyle/>
        <a:p>
          <a:pPr algn="l"/>
          <a:r>
            <a:rPr lang="en-US" sz="2000" dirty="0"/>
            <a:t>Oil/dissolved/dispersed proteinaceous materials are treated with 3–5 </a:t>
          </a:r>
          <a:r>
            <a:rPr lang="en-US" sz="2000" dirty="0" err="1"/>
            <a:t>wt</a:t>
          </a:r>
          <a:r>
            <a:rPr lang="en-US" sz="2000" dirty="0"/>
            <a:t> % water at a temperature of 70–80 C and passed through a decanter-type centrifuge to separate the gums from solation</a:t>
          </a:r>
        </a:p>
      </dgm:t>
    </dgm:pt>
    <dgm:pt modelId="{19B331C0-3DD0-41D1-9BE8-3DFBBF9F159F}" type="parTrans" cxnId="{31176BD9-7634-46FE-8D2F-5E5CE39F7749}">
      <dgm:prSet/>
      <dgm:spPr/>
      <dgm:t>
        <a:bodyPr/>
        <a:lstStyle/>
        <a:p>
          <a:endParaRPr lang="en-US"/>
        </a:p>
      </dgm:t>
    </dgm:pt>
    <dgm:pt modelId="{204E75FC-08F7-4AF8-AA19-8C55FA0A729D}" type="sibTrans" cxnId="{31176BD9-7634-46FE-8D2F-5E5CE39F7749}">
      <dgm:prSet/>
      <dgm:spPr/>
      <dgm:t>
        <a:bodyPr/>
        <a:lstStyle/>
        <a:p>
          <a:endParaRPr lang="en-US"/>
        </a:p>
      </dgm:t>
    </dgm:pt>
    <dgm:pt modelId="{80546341-2A0B-4378-B187-E8CF4E1F0783}">
      <dgm:prSet phldrT="[Text]"/>
      <dgm:spPr/>
      <dgm:t>
        <a:bodyPr/>
        <a:lstStyle/>
        <a:p>
          <a:r>
            <a:rPr lang="en-US" dirty="0"/>
            <a:t>2</a:t>
          </a:r>
        </a:p>
      </dgm:t>
    </dgm:pt>
    <dgm:pt modelId="{A7117350-EF8F-449C-8477-C862EE003B37}" type="parTrans" cxnId="{4BA6EA9D-28F9-4E29-B2EC-945A9CB19F60}">
      <dgm:prSet/>
      <dgm:spPr/>
      <dgm:t>
        <a:bodyPr/>
        <a:lstStyle/>
        <a:p>
          <a:endParaRPr lang="en-US"/>
        </a:p>
      </dgm:t>
    </dgm:pt>
    <dgm:pt modelId="{53C03D9D-FE81-44A6-9533-E1650CC11CEC}" type="sibTrans" cxnId="{4BA6EA9D-28F9-4E29-B2EC-945A9CB19F60}">
      <dgm:prSet/>
      <dgm:spPr/>
      <dgm:t>
        <a:bodyPr/>
        <a:lstStyle/>
        <a:p>
          <a:endParaRPr lang="en-US"/>
        </a:p>
      </dgm:t>
    </dgm:pt>
    <dgm:pt modelId="{483AEB20-36AE-4ADF-AFAE-85BF89B37C40}">
      <dgm:prSet phldrT="[Text]"/>
      <dgm:spPr/>
      <dgm:t>
        <a:bodyPr/>
        <a:lstStyle/>
        <a:p>
          <a:r>
            <a:rPr lang="en-US" b="1" dirty="0"/>
            <a:t>Removal of free fatty acids</a:t>
          </a:r>
        </a:p>
      </dgm:t>
    </dgm:pt>
    <dgm:pt modelId="{541A0DE4-46A0-4498-B694-32DDB1F8DEB9}" type="parTrans" cxnId="{178C7047-D60E-40AB-A23C-03612B5B916F}">
      <dgm:prSet/>
      <dgm:spPr/>
      <dgm:t>
        <a:bodyPr/>
        <a:lstStyle/>
        <a:p>
          <a:endParaRPr lang="en-US"/>
        </a:p>
      </dgm:t>
    </dgm:pt>
    <dgm:pt modelId="{A3687095-362B-4C1E-80B1-7BEA7781BE09}" type="sibTrans" cxnId="{178C7047-D60E-40AB-A23C-03612B5B916F}">
      <dgm:prSet/>
      <dgm:spPr/>
      <dgm:t>
        <a:bodyPr/>
        <a:lstStyle/>
        <a:p>
          <a:endParaRPr lang="en-US"/>
        </a:p>
      </dgm:t>
    </dgm:pt>
    <dgm:pt modelId="{50FB8A6F-8DDB-449B-AAFE-70E2413F9839}">
      <dgm:prSet phldrT="[Text]" custT="1"/>
      <dgm:spPr/>
      <dgm:t>
        <a:bodyPr/>
        <a:lstStyle/>
        <a:p>
          <a:pPr algn="just"/>
          <a:r>
            <a:rPr lang="en-US" sz="2000" dirty="0"/>
            <a:t>Use of caustic soda solutions to neutralize the excess free fatty acids</a:t>
          </a:r>
        </a:p>
      </dgm:t>
    </dgm:pt>
    <dgm:pt modelId="{DEBFCF23-21B3-4DE3-8D07-3A0F95E129F1}" type="parTrans" cxnId="{E9A39AAA-FA07-44B3-B709-D7D5F31B1694}">
      <dgm:prSet/>
      <dgm:spPr/>
      <dgm:t>
        <a:bodyPr/>
        <a:lstStyle/>
        <a:p>
          <a:endParaRPr lang="en-US"/>
        </a:p>
      </dgm:t>
    </dgm:pt>
    <dgm:pt modelId="{90D553D7-8084-4E1D-9002-CADA902C5915}" type="sibTrans" cxnId="{E9A39AAA-FA07-44B3-B709-D7D5F31B1694}">
      <dgm:prSet/>
      <dgm:spPr/>
      <dgm:t>
        <a:bodyPr/>
        <a:lstStyle/>
        <a:p>
          <a:endParaRPr lang="en-US"/>
        </a:p>
      </dgm:t>
    </dgm:pt>
    <dgm:pt modelId="{56F3162A-B19D-42A7-937A-385ED8E1503F}">
      <dgm:prSet phldrT="[Text]"/>
      <dgm:spPr/>
      <dgm:t>
        <a:bodyPr/>
        <a:lstStyle/>
        <a:p>
          <a:r>
            <a:rPr lang="en-US" dirty="0"/>
            <a:t>3</a:t>
          </a:r>
        </a:p>
      </dgm:t>
    </dgm:pt>
    <dgm:pt modelId="{A7C24B25-1083-4955-A7D8-9CE0D14CAEDC}" type="parTrans" cxnId="{E89AA0A6-4E60-46D5-AE43-062FB2241E89}">
      <dgm:prSet/>
      <dgm:spPr/>
      <dgm:t>
        <a:bodyPr/>
        <a:lstStyle/>
        <a:p>
          <a:endParaRPr lang="en-US"/>
        </a:p>
      </dgm:t>
    </dgm:pt>
    <dgm:pt modelId="{5849F115-9DB0-4C4F-9300-79B4954C3B85}" type="sibTrans" cxnId="{E89AA0A6-4E60-46D5-AE43-062FB2241E89}">
      <dgm:prSet/>
      <dgm:spPr/>
      <dgm:t>
        <a:bodyPr/>
        <a:lstStyle/>
        <a:p>
          <a:endParaRPr lang="en-US"/>
        </a:p>
      </dgm:t>
    </dgm:pt>
    <dgm:pt modelId="{97BE015E-4B69-4FAF-B814-A05CB9C9A7F0}">
      <dgm:prSet phldrT="[Text]"/>
      <dgm:spPr/>
      <dgm:t>
        <a:bodyPr/>
        <a:lstStyle/>
        <a:p>
          <a:r>
            <a:rPr lang="en-US" b="1" dirty="0"/>
            <a:t>Deodorization</a:t>
          </a:r>
        </a:p>
      </dgm:t>
    </dgm:pt>
    <dgm:pt modelId="{05180276-C33A-4374-945F-3906E6566EE5}" type="parTrans" cxnId="{AE8DC1A3-C940-4D6B-BEF2-8DA63B96FED1}">
      <dgm:prSet/>
      <dgm:spPr/>
      <dgm:t>
        <a:bodyPr/>
        <a:lstStyle/>
        <a:p>
          <a:endParaRPr lang="en-US"/>
        </a:p>
      </dgm:t>
    </dgm:pt>
    <dgm:pt modelId="{04A796CA-6BD4-4284-A308-17431F657B91}" type="sibTrans" cxnId="{AE8DC1A3-C940-4D6B-BEF2-8DA63B96FED1}">
      <dgm:prSet/>
      <dgm:spPr/>
      <dgm:t>
        <a:bodyPr/>
        <a:lstStyle/>
        <a:p>
          <a:endParaRPr lang="en-US"/>
        </a:p>
      </dgm:t>
    </dgm:pt>
    <dgm:pt modelId="{EF648D6B-645F-4EAB-906E-3105E6271322}">
      <dgm:prSet phldrT="[Text]" custT="1"/>
      <dgm:spPr/>
      <dgm:t>
        <a:bodyPr/>
        <a:lstStyle/>
        <a:p>
          <a:pPr algn="just"/>
          <a:r>
            <a:rPr lang="en-US" sz="2000" dirty="0"/>
            <a:t>Volatile components present are removed by nitrogen or steam stripping operations carried out at 160C under less than 1.5 </a:t>
          </a:r>
          <a:r>
            <a:rPr lang="en-US" sz="2000" dirty="0" err="1"/>
            <a:t>kPa</a:t>
          </a:r>
          <a:r>
            <a:rPr lang="en-US" sz="2000" dirty="0"/>
            <a:t> (11 mm Hg) pressure.</a:t>
          </a:r>
        </a:p>
      </dgm:t>
    </dgm:pt>
    <dgm:pt modelId="{56C4BDD3-BBA6-4B69-A7D6-32A027D46041}" type="parTrans" cxnId="{C9CCAC14-C726-4C77-BA51-DA6D0123C1FC}">
      <dgm:prSet/>
      <dgm:spPr/>
      <dgm:t>
        <a:bodyPr/>
        <a:lstStyle/>
        <a:p>
          <a:endParaRPr lang="en-US"/>
        </a:p>
      </dgm:t>
    </dgm:pt>
    <dgm:pt modelId="{2EEDBA27-EB7C-44B4-BE8F-4117D0DF2E62}" type="sibTrans" cxnId="{C9CCAC14-C726-4C77-BA51-DA6D0123C1FC}">
      <dgm:prSet/>
      <dgm:spPr/>
      <dgm:t>
        <a:bodyPr/>
        <a:lstStyle/>
        <a:p>
          <a:endParaRPr lang="en-US"/>
        </a:p>
      </dgm:t>
    </dgm:pt>
    <dgm:pt modelId="{A8C00928-9251-4C13-B9DB-269D4C6C0053}" type="pres">
      <dgm:prSet presAssocID="{61D20536-3C7B-441C-BB65-D906FF06FE2E}" presName="Name0" presStyleCnt="0">
        <dgm:presLayoutVars>
          <dgm:chMax/>
          <dgm:chPref val="3"/>
          <dgm:dir/>
          <dgm:animOne val="branch"/>
          <dgm:animLvl val="lvl"/>
        </dgm:presLayoutVars>
      </dgm:prSet>
      <dgm:spPr/>
    </dgm:pt>
    <dgm:pt modelId="{C0EFE849-69D0-40B4-9F97-C80A10120265}" type="pres">
      <dgm:prSet presAssocID="{9A99F654-9D4B-469C-9937-16765E99E928}" presName="composite" presStyleCnt="0"/>
      <dgm:spPr/>
    </dgm:pt>
    <dgm:pt modelId="{EAABE0D3-F883-426A-81F8-1A16C8329EAF}" type="pres">
      <dgm:prSet presAssocID="{9A99F654-9D4B-469C-9937-16765E99E928}" presName="FirstChild" presStyleLbl="revTx" presStyleIdx="0" presStyleCnt="6">
        <dgm:presLayoutVars>
          <dgm:chMax val="0"/>
          <dgm:chPref val="0"/>
          <dgm:bulletEnabled val="1"/>
        </dgm:presLayoutVars>
      </dgm:prSet>
      <dgm:spPr/>
    </dgm:pt>
    <dgm:pt modelId="{2614E183-8752-4028-9B54-568392A0A230}" type="pres">
      <dgm:prSet presAssocID="{9A99F654-9D4B-469C-9937-16765E99E928}" presName="Parent" presStyleLbl="alignNode1" presStyleIdx="0" presStyleCnt="3">
        <dgm:presLayoutVars>
          <dgm:chMax val="3"/>
          <dgm:chPref val="3"/>
          <dgm:bulletEnabled val="1"/>
        </dgm:presLayoutVars>
      </dgm:prSet>
      <dgm:spPr/>
    </dgm:pt>
    <dgm:pt modelId="{29EDFEA7-8CCF-4EA7-8C56-98BE8A8CD9B4}" type="pres">
      <dgm:prSet presAssocID="{9A99F654-9D4B-469C-9937-16765E99E928}" presName="Accent" presStyleLbl="parChTrans1D1" presStyleIdx="0" presStyleCnt="3"/>
      <dgm:spPr/>
    </dgm:pt>
    <dgm:pt modelId="{BE2E1061-0BFF-466E-82D0-6A36366F5EAA}" type="pres">
      <dgm:prSet presAssocID="{9A99F654-9D4B-469C-9937-16765E99E928}" presName="Child" presStyleLbl="revTx" presStyleIdx="1" presStyleCnt="6">
        <dgm:presLayoutVars>
          <dgm:chMax val="0"/>
          <dgm:chPref val="0"/>
          <dgm:bulletEnabled val="1"/>
        </dgm:presLayoutVars>
      </dgm:prSet>
      <dgm:spPr/>
    </dgm:pt>
    <dgm:pt modelId="{8156637D-1FD9-4E3A-BCCE-0D52BF9561D8}" type="pres">
      <dgm:prSet presAssocID="{D870FD3F-91A4-454A-858C-8D2022A2B8B0}" presName="sibTrans" presStyleCnt="0"/>
      <dgm:spPr/>
    </dgm:pt>
    <dgm:pt modelId="{586754D2-A300-4406-8847-DA69B504AFE3}" type="pres">
      <dgm:prSet presAssocID="{80546341-2A0B-4378-B187-E8CF4E1F0783}" presName="composite" presStyleCnt="0"/>
      <dgm:spPr/>
    </dgm:pt>
    <dgm:pt modelId="{CA676342-9103-49E3-98DE-9565142304E8}" type="pres">
      <dgm:prSet presAssocID="{80546341-2A0B-4378-B187-E8CF4E1F0783}" presName="FirstChild" presStyleLbl="revTx" presStyleIdx="2" presStyleCnt="6">
        <dgm:presLayoutVars>
          <dgm:chMax val="0"/>
          <dgm:chPref val="0"/>
          <dgm:bulletEnabled val="1"/>
        </dgm:presLayoutVars>
      </dgm:prSet>
      <dgm:spPr/>
    </dgm:pt>
    <dgm:pt modelId="{D07451F6-2B69-434B-8E4E-4F6ED7244C95}" type="pres">
      <dgm:prSet presAssocID="{80546341-2A0B-4378-B187-E8CF4E1F0783}" presName="Parent" presStyleLbl="alignNode1" presStyleIdx="1" presStyleCnt="3">
        <dgm:presLayoutVars>
          <dgm:chMax val="3"/>
          <dgm:chPref val="3"/>
          <dgm:bulletEnabled val="1"/>
        </dgm:presLayoutVars>
      </dgm:prSet>
      <dgm:spPr/>
    </dgm:pt>
    <dgm:pt modelId="{76A27E17-64C6-416F-8E67-E506A0098D80}" type="pres">
      <dgm:prSet presAssocID="{80546341-2A0B-4378-B187-E8CF4E1F0783}" presName="Accent" presStyleLbl="parChTrans1D1" presStyleIdx="1" presStyleCnt="3"/>
      <dgm:spPr/>
    </dgm:pt>
    <dgm:pt modelId="{5B67F0BD-0048-4F51-8BEB-253E880DF6A5}" type="pres">
      <dgm:prSet presAssocID="{80546341-2A0B-4378-B187-E8CF4E1F0783}" presName="Child" presStyleLbl="revTx" presStyleIdx="3" presStyleCnt="6">
        <dgm:presLayoutVars>
          <dgm:chMax val="0"/>
          <dgm:chPref val="0"/>
          <dgm:bulletEnabled val="1"/>
        </dgm:presLayoutVars>
      </dgm:prSet>
      <dgm:spPr/>
    </dgm:pt>
    <dgm:pt modelId="{D792C53E-F1FE-4F22-8975-DA4DCFF7D4BE}" type="pres">
      <dgm:prSet presAssocID="{53C03D9D-FE81-44A6-9533-E1650CC11CEC}" presName="sibTrans" presStyleCnt="0"/>
      <dgm:spPr/>
    </dgm:pt>
    <dgm:pt modelId="{144D644A-875B-422E-81DC-5A5F2E9F204E}" type="pres">
      <dgm:prSet presAssocID="{56F3162A-B19D-42A7-937A-385ED8E1503F}" presName="composite" presStyleCnt="0"/>
      <dgm:spPr/>
    </dgm:pt>
    <dgm:pt modelId="{1743AA80-F95F-4BFC-B821-1C9FF2C3FFEB}" type="pres">
      <dgm:prSet presAssocID="{56F3162A-B19D-42A7-937A-385ED8E1503F}" presName="FirstChild" presStyleLbl="revTx" presStyleIdx="4" presStyleCnt="6">
        <dgm:presLayoutVars>
          <dgm:chMax val="0"/>
          <dgm:chPref val="0"/>
          <dgm:bulletEnabled val="1"/>
        </dgm:presLayoutVars>
      </dgm:prSet>
      <dgm:spPr/>
    </dgm:pt>
    <dgm:pt modelId="{7A3354BF-BB9B-424E-8F5B-37193C3CD59F}" type="pres">
      <dgm:prSet presAssocID="{56F3162A-B19D-42A7-937A-385ED8E1503F}" presName="Parent" presStyleLbl="alignNode1" presStyleIdx="2" presStyleCnt="3">
        <dgm:presLayoutVars>
          <dgm:chMax val="3"/>
          <dgm:chPref val="3"/>
          <dgm:bulletEnabled val="1"/>
        </dgm:presLayoutVars>
      </dgm:prSet>
      <dgm:spPr/>
    </dgm:pt>
    <dgm:pt modelId="{B966257F-B883-420C-9775-4004E04C2866}" type="pres">
      <dgm:prSet presAssocID="{56F3162A-B19D-42A7-937A-385ED8E1503F}" presName="Accent" presStyleLbl="parChTrans1D1" presStyleIdx="2" presStyleCnt="3"/>
      <dgm:spPr/>
    </dgm:pt>
    <dgm:pt modelId="{8C299AA2-4E54-4271-B2C8-DF71F2618660}" type="pres">
      <dgm:prSet presAssocID="{56F3162A-B19D-42A7-937A-385ED8E1503F}" presName="Child" presStyleLbl="revTx" presStyleIdx="5" presStyleCnt="6">
        <dgm:presLayoutVars>
          <dgm:chMax val="0"/>
          <dgm:chPref val="0"/>
          <dgm:bulletEnabled val="1"/>
        </dgm:presLayoutVars>
      </dgm:prSet>
      <dgm:spPr/>
    </dgm:pt>
  </dgm:ptLst>
  <dgm:cxnLst>
    <dgm:cxn modelId="{0BB3C606-AB48-47C7-A42D-FD97F31DDD95}" type="presOf" srcId="{50FB8A6F-8DDB-449B-AAFE-70E2413F9839}" destId="{5B67F0BD-0048-4F51-8BEB-253E880DF6A5}" srcOrd="0" destOrd="0" presId="urn:microsoft.com/office/officeart/2011/layout/TabList"/>
    <dgm:cxn modelId="{C9CCAC14-C726-4C77-BA51-DA6D0123C1FC}" srcId="{56F3162A-B19D-42A7-937A-385ED8E1503F}" destId="{EF648D6B-645F-4EAB-906E-3105E6271322}" srcOrd="1" destOrd="0" parTransId="{56C4BDD3-BBA6-4B69-A7D6-32A027D46041}" sibTransId="{2EEDBA27-EB7C-44B4-BE8F-4117D0DF2E62}"/>
    <dgm:cxn modelId="{C1DCB232-0660-4CA4-9511-06A7D28E166A}" type="presOf" srcId="{61D20536-3C7B-441C-BB65-D906FF06FE2E}" destId="{A8C00928-9251-4C13-B9DB-269D4C6C0053}" srcOrd="0" destOrd="0" presId="urn:microsoft.com/office/officeart/2011/layout/TabList"/>
    <dgm:cxn modelId="{F6425E33-380B-404D-8EE8-713CD86B71AE}" type="presOf" srcId="{97BE015E-4B69-4FAF-B814-A05CB9C9A7F0}" destId="{1743AA80-F95F-4BFC-B821-1C9FF2C3FFEB}" srcOrd="0" destOrd="0" presId="urn:microsoft.com/office/officeart/2011/layout/TabList"/>
    <dgm:cxn modelId="{178C7047-D60E-40AB-A23C-03612B5B916F}" srcId="{80546341-2A0B-4378-B187-E8CF4E1F0783}" destId="{483AEB20-36AE-4ADF-AFAE-85BF89B37C40}" srcOrd="0" destOrd="0" parTransId="{541A0DE4-46A0-4498-B694-32DDB1F8DEB9}" sibTransId="{A3687095-362B-4C1E-80B1-7BEA7781BE09}"/>
    <dgm:cxn modelId="{79F32F6B-A04C-4021-BD1E-99912173B640}" type="presOf" srcId="{9A99F654-9D4B-469C-9937-16765E99E928}" destId="{2614E183-8752-4028-9B54-568392A0A230}" srcOrd="0" destOrd="0" presId="urn:microsoft.com/office/officeart/2011/layout/TabList"/>
    <dgm:cxn modelId="{34F3527C-B174-4FB5-ACFF-094893AB175E}" type="presOf" srcId="{EF648D6B-645F-4EAB-906E-3105E6271322}" destId="{8C299AA2-4E54-4271-B2C8-DF71F2618660}" srcOrd="0" destOrd="0" presId="urn:microsoft.com/office/officeart/2011/layout/TabList"/>
    <dgm:cxn modelId="{19778386-1F76-411E-8597-CA3A866AF236}" srcId="{9A99F654-9D4B-469C-9937-16765E99E928}" destId="{9AEAF923-4846-4DE5-AC16-586B5BD1E369}" srcOrd="0" destOrd="0" parTransId="{73923FD4-1C98-4DC4-9669-E21E6D4923C4}" sibTransId="{3B27F58F-94E5-4644-9E54-5F2809C169FD}"/>
    <dgm:cxn modelId="{D8F0989D-02A9-433B-B0B1-EB4AC5C94F5C}" srcId="{61D20536-3C7B-441C-BB65-D906FF06FE2E}" destId="{9A99F654-9D4B-469C-9937-16765E99E928}" srcOrd="0" destOrd="0" parTransId="{165C4F8A-B57A-49F3-8EAE-C3BE852834D4}" sibTransId="{D870FD3F-91A4-454A-858C-8D2022A2B8B0}"/>
    <dgm:cxn modelId="{4BA6EA9D-28F9-4E29-B2EC-945A9CB19F60}" srcId="{61D20536-3C7B-441C-BB65-D906FF06FE2E}" destId="{80546341-2A0B-4378-B187-E8CF4E1F0783}" srcOrd="1" destOrd="0" parTransId="{A7117350-EF8F-449C-8477-C862EE003B37}" sibTransId="{53C03D9D-FE81-44A6-9533-E1650CC11CEC}"/>
    <dgm:cxn modelId="{AE8DC1A3-C940-4D6B-BEF2-8DA63B96FED1}" srcId="{56F3162A-B19D-42A7-937A-385ED8E1503F}" destId="{97BE015E-4B69-4FAF-B814-A05CB9C9A7F0}" srcOrd="0" destOrd="0" parTransId="{05180276-C33A-4374-945F-3906E6566EE5}" sibTransId="{04A796CA-6BD4-4284-A308-17431F657B91}"/>
    <dgm:cxn modelId="{E89AA0A6-4E60-46D5-AE43-062FB2241E89}" srcId="{61D20536-3C7B-441C-BB65-D906FF06FE2E}" destId="{56F3162A-B19D-42A7-937A-385ED8E1503F}" srcOrd="2" destOrd="0" parTransId="{A7C24B25-1083-4955-A7D8-9CE0D14CAEDC}" sibTransId="{5849F115-9DB0-4C4F-9300-79B4954C3B85}"/>
    <dgm:cxn modelId="{310E53A8-55D3-46EC-A677-0DB6D46C64E4}" type="presOf" srcId="{9AEAF923-4846-4DE5-AC16-586B5BD1E369}" destId="{EAABE0D3-F883-426A-81F8-1A16C8329EAF}" srcOrd="0" destOrd="0" presId="urn:microsoft.com/office/officeart/2011/layout/TabList"/>
    <dgm:cxn modelId="{E9A39AAA-FA07-44B3-B709-D7D5F31B1694}" srcId="{80546341-2A0B-4378-B187-E8CF4E1F0783}" destId="{50FB8A6F-8DDB-449B-AAFE-70E2413F9839}" srcOrd="1" destOrd="0" parTransId="{DEBFCF23-21B3-4DE3-8D07-3A0F95E129F1}" sibTransId="{90D553D7-8084-4E1D-9002-CADA902C5915}"/>
    <dgm:cxn modelId="{D2073CC9-4C80-4640-97F9-864419A4EBD4}" type="presOf" srcId="{483AEB20-36AE-4ADF-AFAE-85BF89B37C40}" destId="{CA676342-9103-49E3-98DE-9565142304E8}" srcOrd="0" destOrd="0" presId="urn:microsoft.com/office/officeart/2011/layout/TabList"/>
    <dgm:cxn modelId="{376333D9-D6E4-4AF0-AD56-59857C1FF712}" type="presOf" srcId="{56F3162A-B19D-42A7-937A-385ED8E1503F}" destId="{7A3354BF-BB9B-424E-8F5B-37193C3CD59F}" srcOrd="0" destOrd="0" presId="urn:microsoft.com/office/officeart/2011/layout/TabList"/>
    <dgm:cxn modelId="{31176BD9-7634-46FE-8D2F-5E5CE39F7749}" srcId="{9A99F654-9D4B-469C-9937-16765E99E928}" destId="{70C74E5A-C7BC-4F26-BC7F-EB1046E7BD74}" srcOrd="1" destOrd="0" parTransId="{19B331C0-3DD0-41D1-9BE8-3DFBBF9F159F}" sibTransId="{204E75FC-08F7-4AF8-AA19-8C55FA0A729D}"/>
    <dgm:cxn modelId="{0F766DDC-B36B-4B30-B0A1-37F79D290721}" type="presOf" srcId="{80546341-2A0B-4378-B187-E8CF4E1F0783}" destId="{D07451F6-2B69-434B-8E4E-4F6ED7244C95}" srcOrd="0" destOrd="0" presId="urn:microsoft.com/office/officeart/2011/layout/TabList"/>
    <dgm:cxn modelId="{E05FE3EB-18DD-4CE0-B68E-7074A2A796C4}" type="presOf" srcId="{70C74E5A-C7BC-4F26-BC7F-EB1046E7BD74}" destId="{BE2E1061-0BFF-466E-82D0-6A36366F5EAA}" srcOrd="0" destOrd="0" presId="urn:microsoft.com/office/officeart/2011/layout/TabList"/>
    <dgm:cxn modelId="{FE9D255D-ACF3-4154-8A64-93869EA7F7BE}" type="presParOf" srcId="{A8C00928-9251-4C13-B9DB-269D4C6C0053}" destId="{C0EFE849-69D0-40B4-9F97-C80A10120265}" srcOrd="0" destOrd="0" presId="urn:microsoft.com/office/officeart/2011/layout/TabList"/>
    <dgm:cxn modelId="{80E30136-C93A-4E5B-911B-25F3F0BC4267}" type="presParOf" srcId="{C0EFE849-69D0-40B4-9F97-C80A10120265}" destId="{EAABE0D3-F883-426A-81F8-1A16C8329EAF}" srcOrd="0" destOrd="0" presId="urn:microsoft.com/office/officeart/2011/layout/TabList"/>
    <dgm:cxn modelId="{D063FF5D-096E-473C-8B11-859BA7F2B3E6}" type="presParOf" srcId="{C0EFE849-69D0-40B4-9F97-C80A10120265}" destId="{2614E183-8752-4028-9B54-568392A0A230}" srcOrd="1" destOrd="0" presId="urn:microsoft.com/office/officeart/2011/layout/TabList"/>
    <dgm:cxn modelId="{1A502717-C728-4BB3-BC64-173DB89AB24C}" type="presParOf" srcId="{C0EFE849-69D0-40B4-9F97-C80A10120265}" destId="{29EDFEA7-8CCF-4EA7-8C56-98BE8A8CD9B4}" srcOrd="2" destOrd="0" presId="urn:microsoft.com/office/officeart/2011/layout/TabList"/>
    <dgm:cxn modelId="{104C1708-7C8B-406E-BE51-1F7C62A40868}" type="presParOf" srcId="{A8C00928-9251-4C13-B9DB-269D4C6C0053}" destId="{BE2E1061-0BFF-466E-82D0-6A36366F5EAA}" srcOrd="1" destOrd="0" presId="urn:microsoft.com/office/officeart/2011/layout/TabList"/>
    <dgm:cxn modelId="{0CD29FC5-6924-487B-869A-108678E9DA96}" type="presParOf" srcId="{A8C00928-9251-4C13-B9DB-269D4C6C0053}" destId="{8156637D-1FD9-4E3A-BCCE-0D52BF9561D8}" srcOrd="2" destOrd="0" presId="urn:microsoft.com/office/officeart/2011/layout/TabList"/>
    <dgm:cxn modelId="{81CABB25-38E8-4BBF-8CFB-5B6ECD47EBDA}" type="presParOf" srcId="{A8C00928-9251-4C13-B9DB-269D4C6C0053}" destId="{586754D2-A300-4406-8847-DA69B504AFE3}" srcOrd="3" destOrd="0" presId="urn:microsoft.com/office/officeart/2011/layout/TabList"/>
    <dgm:cxn modelId="{C716E724-571D-42F0-A132-95208D4CD120}" type="presParOf" srcId="{586754D2-A300-4406-8847-DA69B504AFE3}" destId="{CA676342-9103-49E3-98DE-9565142304E8}" srcOrd="0" destOrd="0" presId="urn:microsoft.com/office/officeart/2011/layout/TabList"/>
    <dgm:cxn modelId="{82469B79-BD68-4153-B473-E957C629CCED}" type="presParOf" srcId="{586754D2-A300-4406-8847-DA69B504AFE3}" destId="{D07451F6-2B69-434B-8E4E-4F6ED7244C95}" srcOrd="1" destOrd="0" presId="urn:microsoft.com/office/officeart/2011/layout/TabList"/>
    <dgm:cxn modelId="{20F10FBC-04D6-419C-8CDB-123F614BDA50}" type="presParOf" srcId="{586754D2-A300-4406-8847-DA69B504AFE3}" destId="{76A27E17-64C6-416F-8E67-E506A0098D80}" srcOrd="2" destOrd="0" presId="urn:microsoft.com/office/officeart/2011/layout/TabList"/>
    <dgm:cxn modelId="{AC6ACF72-8CF6-44BA-B987-FD2E7CEF1698}" type="presParOf" srcId="{A8C00928-9251-4C13-B9DB-269D4C6C0053}" destId="{5B67F0BD-0048-4F51-8BEB-253E880DF6A5}" srcOrd="4" destOrd="0" presId="urn:microsoft.com/office/officeart/2011/layout/TabList"/>
    <dgm:cxn modelId="{A844EA38-A1AB-4636-829D-46F7EA73337D}" type="presParOf" srcId="{A8C00928-9251-4C13-B9DB-269D4C6C0053}" destId="{D792C53E-F1FE-4F22-8975-DA4DCFF7D4BE}" srcOrd="5" destOrd="0" presId="urn:microsoft.com/office/officeart/2011/layout/TabList"/>
    <dgm:cxn modelId="{0D9631AD-BFA1-4808-9E71-0E659EB391B9}" type="presParOf" srcId="{A8C00928-9251-4C13-B9DB-269D4C6C0053}" destId="{144D644A-875B-422E-81DC-5A5F2E9F204E}" srcOrd="6" destOrd="0" presId="urn:microsoft.com/office/officeart/2011/layout/TabList"/>
    <dgm:cxn modelId="{0888E1E2-A1B7-47AC-94E8-33689FB9F058}" type="presParOf" srcId="{144D644A-875B-422E-81DC-5A5F2E9F204E}" destId="{1743AA80-F95F-4BFC-B821-1C9FF2C3FFEB}" srcOrd="0" destOrd="0" presId="urn:microsoft.com/office/officeart/2011/layout/TabList"/>
    <dgm:cxn modelId="{8F1BD6B1-2143-49E3-BA98-27785032397A}" type="presParOf" srcId="{144D644A-875B-422E-81DC-5A5F2E9F204E}" destId="{7A3354BF-BB9B-424E-8F5B-37193C3CD59F}" srcOrd="1" destOrd="0" presId="urn:microsoft.com/office/officeart/2011/layout/TabList"/>
    <dgm:cxn modelId="{25B02BB2-9B46-475A-B079-F32653078BFE}" type="presParOf" srcId="{144D644A-875B-422E-81DC-5A5F2E9F204E}" destId="{B966257F-B883-420C-9775-4004E04C2866}" srcOrd="2" destOrd="0" presId="urn:microsoft.com/office/officeart/2011/layout/TabList"/>
    <dgm:cxn modelId="{7791BD94-0BB9-40DD-A325-8BE9137B471B}" type="presParOf" srcId="{A8C00928-9251-4C13-B9DB-269D4C6C0053}" destId="{8C299AA2-4E54-4271-B2C8-DF71F2618660}"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E55C1-32A4-4494-BA11-AD26EA1C9B2D}">
      <dsp:nvSpPr>
        <dsp:cNvPr id="0" name=""/>
        <dsp:cNvSpPr/>
      </dsp:nvSpPr>
      <dsp:spPr>
        <a:xfrm>
          <a:off x="0" y="386919"/>
          <a:ext cx="7886700" cy="13747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1.   Preheating the seed in stack cookers prior to crushing in a hydraulic press or a continuous mechanical screw-type press commonly known as an expeller. </a:t>
          </a:r>
        </a:p>
      </dsp:txBody>
      <dsp:txXfrm>
        <a:off x="67110" y="454029"/>
        <a:ext cx="7752480" cy="1240530"/>
      </dsp:txXfrm>
    </dsp:sp>
    <dsp:sp modelId="{C3A8DBED-5818-49AF-930C-DDC32044A51F}">
      <dsp:nvSpPr>
        <dsp:cNvPr id="0" name=""/>
        <dsp:cNvSpPr/>
      </dsp:nvSpPr>
      <dsp:spPr>
        <a:xfrm>
          <a:off x="0" y="1761669"/>
          <a:ext cx="78867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dsp:txBody>
      <dsp:txXfrm>
        <a:off x="0" y="1761669"/>
        <a:ext cx="7886700" cy="414000"/>
      </dsp:txXfrm>
    </dsp:sp>
    <dsp:sp modelId="{D0102726-352C-4D54-8E4C-A7905349742C}">
      <dsp:nvSpPr>
        <dsp:cNvPr id="0" name=""/>
        <dsp:cNvSpPr/>
      </dsp:nvSpPr>
      <dsp:spPr>
        <a:xfrm>
          <a:off x="0" y="2175669"/>
          <a:ext cx="7886700" cy="137475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2. The press cake discharged from this mechanical processing contains 10–20wt % oil and is then processed in solvent extraction units to recover the residual oil.</a:t>
          </a:r>
        </a:p>
      </dsp:txBody>
      <dsp:txXfrm>
        <a:off x="67110" y="2242779"/>
        <a:ext cx="7752480" cy="1240530"/>
      </dsp:txXfrm>
    </dsp:sp>
    <dsp:sp modelId="{3B8907BA-DC5A-4BBC-A407-3C05B635BCB1}">
      <dsp:nvSpPr>
        <dsp:cNvPr id="0" name=""/>
        <dsp:cNvSpPr/>
      </dsp:nvSpPr>
      <dsp:spPr>
        <a:xfrm>
          <a:off x="0" y="3550419"/>
          <a:ext cx="78867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a:lnSpc>
              <a:spcPct val="90000"/>
            </a:lnSpc>
            <a:spcBef>
              <a:spcPct val="0"/>
            </a:spcBef>
            <a:spcAft>
              <a:spcPct val="20000"/>
            </a:spcAft>
            <a:buChar char="•"/>
          </a:pPr>
          <a:endParaRPr lang="en-US" sz="2000" kern="1200"/>
        </a:p>
      </dsp:txBody>
      <dsp:txXfrm>
        <a:off x="0" y="3550419"/>
        <a:ext cx="7886700" cy="41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EC58D-EBCA-472F-A551-61E8B963D031}">
      <dsp:nvSpPr>
        <dsp:cNvPr id="0" name=""/>
        <dsp:cNvSpPr/>
      </dsp:nvSpPr>
      <dsp:spPr>
        <a:xfrm>
          <a:off x="0" y="194"/>
          <a:ext cx="7886700" cy="20940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A </a:t>
          </a:r>
          <a:r>
            <a:rPr lang="en-US" sz="2500" b="0" kern="1200" baseline="0" dirty="0">
              <a:solidFill>
                <a:schemeClr val="tx1"/>
              </a:solidFill>
            </a:rPr>
            <a:t>light colored, high quality medicinal type oil</a:t>
          </a:r>
          <a:r>
            <a:rPr lang="en-US" sz="2500" b="0" kern="1200" baseline="0" dirty="0">
              <a:solidFill>
                <a:srgbClr val="FF0000"/>
              </a:solidFill>
            </a:rPr>
            <a:t> </a:t>
          </a:r>
          <a:r>
            <a:rPr lang="en-US" sz="2500" kern="1200" baseline="0" dirty="0"/>
            <a:t>is recovered. </a:t>
          </a:r>
        </a:p>
      </dsp:txBody>
      <dsp:txXfrm>
        <a:off x="102223" y="102417"/>
        <a:ext cx="7682254" cy="1889602"/>
      </dsp:txXfrm>
    </dsp:sp>
    <dsp:sp modelId="{B74F36C0-1955-403F-AA92-4FF2A5148DBC}">
      <dsp:nvSpPr>
        <dsp:cNvPr id="0" name=""/>
        <dsp:cNvSpPr/>
      </dsp:nvSpPr>
      <dsp:spPr>
        <a:xfrm>
          <a:off x="0" y="2094243"/>
          <a:ext cx="7886700" cy="8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a:off x="0" y="2094243"/>
        <a:ext cx="7886700" cy="81425"/>
      </dsp:txXfrm>
    </dsp:sp>
    <dsp:sp modelId="{C2536ACB-8A7B-4967-83CF-E2ED55498C80}">
      <dsp:nvSpPr>
        <dsp:cNvPr id="0" name=""/>
        <dsp:cNvSpPr/>
      </dsp:nvSpPr>
      <dsp:spPr>
        <a:xfrm>
          <a:off x="0" y="2175669"/>
          <a:ext cx="7886700" cy="20940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t>Castor oil recovered from hydraulic or continuous mechanical screw presses requires reﬁning to remove toxic proteins, gums, and foreign matter while improving the color and reducing the free fatty acid content.</a:t>
          </a:r>
        </a:p>
        <a:p>
          <a:pPr marL="0" lvl="0" indent="0" algn="l" defTabSz="1066800">
            <a:lnSpc>
              <a:spcPct val="90000"/>
            </a:lnSpc>
            <a:spcBef>
              <a:spcPct val="0"/>
            </a:spcBef>
            <a:spcAft>
              <a:spcPct val="35000"/>
            </a:spcAft>
            <a:buNone/>
          </a:pPr>
          <a:endParaRPr lang="en-US" sz="1900" kern="1200" dirty="0"/>
        </a:p>
      </dsp:txBody>
      <dsp:txXfrm>
        <a:off x="102223" y="2277892"/>
        <a:ext cx="7682254" cy="1889602"/>
      </dsp:txXfrm>
    </dsp:sp>
    <dsp:sp modelId="{8A23BF16-6B4B-46DF-A76B-AC11A1958FBA}">
      <dsp:nvSpPr>
        <dsp:cNvPr id="0" name=""/>
        <dsp:cNvSpPr/>
      </dsp:nvSpPr>
      <dsp:spPr>
        <a:xfrm>
          <a:off x="0" y="4269717"/>
          <a:ext cx="7886700" cy="81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a:off x="0" y="4269717"/>
        <a:ext cx="7886700" cy="81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6257F-B883-420C-9775-4004E04C2866}">
      <dsp:nvSpPr>
        <dsp:cNvPr id="0" name=""/>
        <dsp:cNvSpPr/>
      </dsp:nvSpPr>
      <dsp:spPr>
        <a:xfrm>
          <a:off x="0" y="3170488"/>
          <a:ext cx="7906578" cy="0"/>
        </a:xfrm>
        <a:prstGeom prst="line">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A27E17-64C6-416F-8E67-E506A0098D80}">
      <dsp:nvSpPr>
        <dsp:cNvPr id="0" name=""/>
        <dsp:cNvSpPr/>
      </dsp:nvSpPr>
      <dsp:spPr>
        <a:xfrm>
          <a:off x="0" y="1808713"/>
          <a:ext cx="7906578" cy="0"/>
        </a:xfrm>
        <a:prstGeom prst="line">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EDFEA7-8CCF-4EA7-8C56-98BE8A8CD9B4}">
      <dsp:nvSpPr>
        <dsp:cNvPr id="0" name=""/>
        <dsp:cNvSpPr/>
      </dsp:nvSpPr>
      <dsp:spPr>
        <a:xfrm>
          <a:off x="0" y="446938"/>
          <a:ext cx="7906578" cy="0"/>
        </a:xfrm>
        <a:prstGeom prst="line">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ABE0D3-F883-426A-81F8-1A16C8329EAF}">
      <dsp:nvSpPr>
        <dsp:cNvPr id="0" name=""/>
        <dsp:cNvSpPr/>
      </dsp:nvSpPr>
      <dsp:spPr>
        <a:xfrm>
          <a:off x="2055710" y="498"/>
          <a:ext cx="5850867"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b="1" kern="1200" dirty="0"/>
            <a:t>Degumming</a:t>
          </a:r>
        </a:p>
      </dsp:txBody>
      <dsp:txXfrm>
        <a:off x="2055710" y="498"/>
        <a:ext cx="5850867" cy="446439"/>
      </dsp:txXfrm>
    </dsp:sp>
    <dsp:sp modelId="{2614E183-8752-4028-9B54-568392A0A230}">
      <dsp:nvSpPr>
        <dsp:cNvPr id="0" name=""/>
        <dsp:cNvSpPr/>
      </dsp:nvSpPr>
      <dsp:spPr>
        <a:xfrm>
          <a:off x="0" y="498"/>
          <a:ext cx="2055710" cy="446439"/>
        </a:xfrm>
        <a:prstGeom prst="round2SameRect">
          <a:avLst>
            <a:gd name="adj1" fmla="val 1667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a:off x="21797" y="22295"/>
        <a:ext cx="2012116" cy="424642"/>
      </dsp:txXfrm>
    </dsp:sp>
    <dsp:sp modelId="{BE2E1061-0BFF-466E-82D0-6A36366F5EAA}">
      <dsp:nvSpPr>
        <dsp:cNvPr id="0" name=""/>
        <dsp:cNvSpPr/>
      </dsp:nvSpPr>
      <dsp:spPr>
        <a:xfrm>
          <a:off x="0" y="446938"/>
          <a:ext cx="7906578"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Oil/dissolved/dispersed proteinaceous materials are treated with 3–5 </a:t>
          </a:r>
          <a:r>
            <a:rPr lang="en-US" sz="2000" kern="1200" dirty="0" err="1"/>
            <a:t>wt</a:t>
          </a:r>
          <a:r>
            <a:rPr lang="en-US" sz="2000" kern="1200" dirty="0"/>
            <a:t> % water at a temperature of 70–80 C and passed through a decanter-type centrifuge to separate the gums from solation</a:t>
          </a:r>
        </a:p>
      </dsp:txBody>
      <dsp:txXfrm>
        <a:off x="0" y="446938"/>
        <a:ext cx="7906578" cy="893013"/>
      </dsp:txXfrm>
    </dsp:sp>
    <dsp:sp modelId="{CA676342-9103-49E3-98DE-9565142304E8}">
      <dsp:nvSpPr>
        <dsp:cNvPr id="0" name=""/>
        <dsp:cNvSpPr/>
      </dsp:nvSpPr>
      <dsp:spPr>
        <a:xfrm>
          <a:off x="2055710" y="1362273"/>
          <a:ext cx="5850867"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b="1" kern="1200" dirty="0"/>
            <a:t>Removal of free fatty acids</a:t>
          </a:r>
        </a:p>
      </dsp:txBody>
      <dsp:txXfrm>
        <a:off x="2055710" y="1362273"/>
        <a:ext cx="5850867" cy="446439"/>
      </dsp:txXfrm>
    </dsp:sp>
    <dsp:sp modelId="{D07451F6-2B69-434B-8E4E-4F6ED7244C95}">
      <dsp:nvSpPr>
        <dsp:cNvPr id="0" name=""/>
        <dsp:cNvSpPr/>
      </dsp:nvSpPr>
      <dsp:spPr>
        <a:xfrm>
          <a:off x="0" y="1362273"/>
          <a:ext cx="2055710" cy="446439"/>
        </a:xfrm>
        <a:prstGeom prst="round2SameRect">
          <a:avLst>
            <a:gd name="adj1" fmla="val 1667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a:off x="21797" y="1384070"/>
        <a:ext cx="2012116" cy="424642"/>
      </dsp:txXfrm>
    </dsp:sp>
    <dsp:sp modelId="{5B67F0BD-0048-4F51-8BEB-253E880DF6A5}">
      <dsp:nvSpPr>
        <dsp:cNvPr id="0" name=""/>
        <dsp:cNvSpPr/>
      </dsp:nvSpPr>
      <dsp:spPr>
        <a:xfrm>
          <a:off x="0" y="1808713"/>
          <a:ext cx="7906578"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a:t>Use of caustic soda solutions to neutralize the excess free fatty acids</a:t>
          </a:r>
        </a:p>
      </dsp:txBody>
      <dsp:txXfrm>
        <a:off x="0" y="1808713"/>
        <a:ext cx="7906578" cy="893013"/>
      </dsp:txXfrm>
    </dsp:sp>
    <dsp:sp modelId="{1743AA80-F95F-4BFC-B821-1C9FF2C3FFEB}">
      <dsp:nvSpPr>
        <dsp:cNvPr id="0" name=""/>
        <dsp:cNvSpPr/>
      </dsp:nvSpPr>
      <dsp:spPr>
        <a:xfrm>
          <a:off x="2055710" y="2724048"/>
          <a:ext cx="5850867" cy="446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None/>
          </a:pPr>
          <a:r>
            <a:rPr lang="en-US" sz="2300" b="1" kern="1200" dirty="0"/>
            <a:t>Deodorization</a:t>
          </a:r>
        </a:p>
      </dsp:txBody>
      <dsp:txXfrm>
        <a:off x="2055710" y="2724048"/>
        <a:ext cx="5850867" cy="446439"/>
      </dsp:txXfrm>
    </dsp:sp>
    <dsp:sp modelId="{7A3354BF-BB9B-424E-8F5B-37193C3CD59F}">
      <dsp:nvSpPr>
        <dsp:cNvPr id="0" name=""/>
        <dsp:cNvSpPr/>
      </dsp:nvSpPr>
      <dsp:spPr>
        <a:xfrm>
          <a:off x="0" y="2724048"/>
          <a:ext cx="2055710" cy="446439"/>
        </a:xfrm>
        <a:prstGeom prst="round2SameRect">
          <a:avLst>
            <a:gd name="adj1" fmla="val 16670"/>
            <a:gd name="adj2" fmla="val 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a:off x="21797" y="2745845"/>
        <a:ext cx="2012116" cy="424642"/>
      </dsp:txXfrm>
    </dsp:sp>
    <dsp:sp modelId="{8C299AA2-4E54-4271-B2C8-DF71F2618660}">
      <dsp:nvSpPr>
        <dsp:cNvPr id="0" name=""/>
        <dsp:cNvSpPr/>
      </dsp:nvSpPr>
      <dsp:spPr>
        <a:xfrm>
          <a:off x="0" y="3170488"/>
          <a:ext cx="7906578" cy="893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a:t>Volatile components present are removed by nitrogen or steam stripping operations carried out at 160C under less than 1.5 </a:t>
          </a:r>
          <a:r>
            <a:rPr lang="en-US" sz="2000" kern="1200" dirty="0" err="1"/>
            <a:t>kPa</a:t>
          </a:r>
          <a:r>
            <a:rPr lang="en-US" sz="2000" kern="1200" dirty="0"/>
            <a:t> (11 mm Hg) pressure.</a:t>
          </a:r>
        </a:p>
      </dsp:txBody>
      <dsp:txXfrm>
        <a:off x="0" y="3170488"/>
        <a:ext cx="7906578" cy="8930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7/17/2017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7/17/2017</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VESTAMID Terra DS ( PA 1010) is a product from a leading chemical industry named EVONIK (German)  </a:t>
            </a:r>
          </a:p>
          <a:p>
            <a:r>
              <a:rPr lang="en-US" dirty="0"/>
              <a:t>High mechanical strength </a:t>
            </a:r>
          </a:p>
          <a:p>
            <a:r>
              <a:rPr lang="en-US" dirty="0"/>
              <a:t>Good UV and chemical resistance</a:t>
            </a:r>
          </a:p>
          <a:p>
            <a:r>
              <a:rPr lang="en-US" dirty="0"/>
              <a:t>Low water absorption </a:t>
            </a:r>
          </a:p>
          <a:p>
            <a:r>
              <a:rPr lang="en-US" dirty="0"/>
              <a:t>High translucency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a:p>
        </p:txBody>
      </p:sp>
    </p:spTree>
    <p:extLst>
      <p:ext uri="{BB962C8B-B14F-4D97-AF65-F5344CB8AC3E}">
        <p14:creationId xmlns:p14="http://schemas.microsoft.com/office/powerpoint/2010/main" val="277684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C446744-A215-49FC-9A3C-F7BA96ECD4DB}" type="datetime1">
              <a:rPr lang="en-US" smtClean="0"/>
              <a:t>7/17/2017</a:t>
            </a:fld>
            <a:endParaRPr lang="en-US"/>
          </a:p>
        </p:txBody>
      </p:sp>
      <p:sp>
        <p:nvSpPr>
          <p:cNvPr id="5" name="Footer Placeholder 4"/>
          <p:cNvSpPr>
            <a:spLocks noGrp="1"/>
          </p:cNvSpPr>
          <p:nvPr>
            <p:ph type="ftr" sz="quarter" idx="11"/>
          </p:nvPr>
        </p:nvSpPr>
        <p:spPr/>
        <p:txBody>
          <a:bodyPr/>
          <a:lstStyle/>
          <a:p>
            <a:r>
              <a:rPr lang="en-US"/>
              <a:t>Industrial Crops and Products | 15B1WBT841</a:t>
            </a:r>
          </a:p>
        </p:txBody>
      </p:sp>
      <p:sp>
        <p:nvSpPr>
          <p:cNvPr id="6" name="Slide Number Placeholder 5"/>
          <p:cNvSpPr>
            <a:spLocks noGrp="1"/>
          </p:cNvSpPr>
          <p:nvPr>
            <p:ph type="sldNum" sz="quarter" idx="12"/>
          </p:nvPr>
        </p:nvSpPr>
        <p:spPr/>
        <p:txBody>
          <a:bodyPr/>
          <a:lstStyle/>
          <a:p>
            <a:fld id="{C9C0E241-91AB-4F70-B8D4-84477D1B8514}" type="slidenum">
              <a:rPr lang="en-US" smtClean="0"/>
              <a:t>‹#›</a:t>
            </a:fld>
            <a:endParaRPr lang="en-US"/>
          </a:p>
        </p:txBody>
      </p:sp>
    </p:spTree>
    <p:extLst>
      <p:ext uri="{BB962C8B-B14F-4D97-AF65-F5344CB8AC3E}">
        <p14:creationId xmlns:p14="http://schemas.microsoft.com/office/powerpoint/2010/main" val="398499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082BD-F525-4A02-9CBE-C4A72B77C444}" type="datetime1">
              <a:rPr lang="en-US" smtClean="0"/>
              <a:t>7/17/2017</a:t>
            </a:fld>
            <a:endParaRPr lang="en-US"/>
          </a:p>
        </p:txBody>
      </p:sp>
      <p:sp>
        <p:nvSpPr>
          <p:cNvPr id="5" name="Footer Placeholder 4"/>
          <p:cNvSpPr>
            <a:spLocks noGrp="1"/>
          </p:cNvSpPr>
          <p:nvPr>
            <p:ph type="ftr" sz="quarter" idx="11"/>
          </p:nvPr>
        </p:nvSpPr>
        <p:spPr/>
        <p:txBody>
          <a:bodyPr/>
          <a:lstStyle/>
          <a:p>
            <a:r>
              <a:rPr lang="en-US"/>
              <a:t>Industrial Crops and Products | 15B1WBT841</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341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6D35E-1829-434E-81A5-0ABBABC58EF0}" type="datetime1">
              <a:rPr lang="en-US" smtClean="0"/>
              <a:t>7/17/2017</a:t>
            </a:fld>
            <a:endParaRPr lang="en-US"/>
          </a:p>
        </p:txBody>
      </p:sp>
      <p:sp>
        <p:nvSpPr>
          <p:cNvPr id="5" name="Footer Placeholder 4"/>
          <p:cNvSpPr>
            <a:spLocks noGrp="1"/>
          </p:cNvSpPr>
          <p:nvPr>
            <p:ph type="ftr" sz="quarter" idx="11"/>
          </p:nvPr>
        </p:nvSpPr>
        <p:spPr/>
        <p:txBody>
          <a:bodyPr/>
          <a:lstStyle/>
          <a:p>
            <a:r>
              <a:rPr lang="en-US"/>
              <a:t>Industrial Crops and Products | 15B1WBT841</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01164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8374-B073-4D29-A01E-3BE4F239BE84}" type="datetime1">
              <a:rPr lang="en-US" smtClean="0"/>
              <a:t>7/17/2017</a:t>
            </a:fld>
            <a:endParaRPr lang="en-US"/>
          </a:p>
        </p:txBody>
      </p:sp>
      <p:sp>
        <p:nvSpPr>
          <p:cNvPr id="5" name="Footer Placeholder 4"/>
          <p:cNvSpPr>
            <a:spLocks noGrp="1"/>
          </p:cNvSpPr>
          <p:nvPr>
            <p:ph type="ftr" sz="quarter" idx="11"/>
          </p:nvPr>
        </p:nvSpPr>
        <p:spPr/>
        <p:txBody>
          <a:bodyPr/>
          <a:lstStyle/>
          <a:p>
            <a:r>
              <a:rPr lang="en-US"/>
              <a:t>Industrial Crops and Products | 15B1WBT841</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0115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994EBE-8CDB-4178-B3B7-C7B0D9A56E30}" type="datetime1">
              <a:rPr lang="en-US" smtClean="0"/>
              <a:t>7/17/2017</a:t>
            </a:fld>
            <a:endParaRPr lang="en-US"/>
          </a:p>
        </p:txBody>
      </p:sp>
      <p:sp>
        <p:nvSpPr>
          <p:cNvPr id="5" name="Footer Placeholder 4"/>
          <p:cNvSpPr>
            <a:spLocks noGrp="1"/>
          </p:cNvSpPr>
          <p:nvPr>
            <p:ph type="ftr" sz="quarter" idx="11"/>
          </p:nvPr>
        </p:nvSpPr>
        <p:spPr/>
        <p:txBody>
          <a:bodyPr/>
          <a:lstStyle/>
          <a:p>
            <a:r>
              <a:rPr lang="en-US"/>
              <a:t>Industrial Crops and Products | 15B1WBT841</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95584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C0FD4-8614-4CD1-A183-4C3872DCCC21}" type="datetime1">
              <a:rPr lang="en-US" smtClean="0"/>
              <a:t>7/17/2017</a:t>
            </a:fld>
            <a:endParaRPr lang="en-US"/>
          </a:p>
        </p:txBody>
      </p:sp>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39284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A69FAE-DACE-4441-BFAC-E5DA7B5D31B1}" type="datetime1">
              <a:rPr lang="en-US" smtClean="0"/>
              <a:t>7/17/2017</a:t>
            </a:fld>
            <a:endParaRPr lang="en-US"/>
          </a:p>
        </p:txBody>
      </p:sp>
      <p:sp>
        <p:nvSpPr>
          <p:cNvPr id="8" name="Footer Placeholder 7"/>
          <p:cNvSpPr>
            <a:spLocks noGrp="1"/>
          </p:cNvSpPr>
          <p:nvPr>
            <p:ph type="ftr" sz="quarter" idx="11"/>
          </p:nvPr>
        </p:nvSpPr>
        <p:spPr/>
        <p:txBody>
          <a:bodyPr/>
          <a:lstStyle/>
          <a:p>
            <a:r>
              <a:rPr lang="en-US"/>
              <a:t>Industrial Crops and Products | 15B1WBT841</a:t>
            </a:r>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035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C8853-689E-485F-BD9F-CDC4E8C39DF7}" type="datetime1">
              <a:rPr lang="en-US" smtClean="0"/>
              <a:t>7/17/2017</a:t>
            </a:fld>
            <a:endParaRPr lang="en-US"/>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0290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DE90-ABA1-4CB5-B59F-2431F6A3EAEE}" type="datetime1">
              <a:rPr lang="en-US" smtClean="0"/>
              <a:t>7/17/2017</a:t>
            </a:fld>
            <a:endParaRPr lang="en-US"/>
          </a:p>
        </p:txBody>
      </p:sp>
      <p:sp>
        <p:nvSpPr>
          <p:cNvPr id="3" name="Footer Placeholder 2"/>
          <p:cNvSpPr>
            <a:spLocks noGrp="1"/>
          </p:cNvSpPr>
          <p:nvPr>
            <p:ph type="ftr" sz="quarter" idx="11"/>
          </p:nvPr>
        </p:nvSpPr>
        <p:spPr/>
        <p:txBody>
          <a:bodyPr/>
          <a:lstStyle/>
          <a:p>
            <a:r>
              <a:rPr lang="en-US"/>
              <a:t>Industrial Crops and Products | 15B1WBT841</a:t>
            </a:r>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351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71D3FCA-CC52-42E7-81DE-D6DCFAF409E3}" type="datetime1">
              <a:rPr lang="en-US" smtClean="0"/>
              <a:t>7/17/2017</a:t>
            </a:fld>
            <a:endParaRPr lang="en-US"/>
          </a:p>
        </p:txBody>
      </p:sp>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96546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EDB2660-0B32-4B74-B535-B87FD2FAFEF6}" type="datetime1">
              <a:rPr lang="en-US" smtClean="0"/>
              <a:t>7/17/2017</a:t>
            </a:fld>
            <a:endParaRPr lang="en-US"/>
          </a:p>
        </p:txBody>
      </p:sp>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54861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2C8B14-68CF-4CEE-B136-B2C5B79CCE4F}" type="datetime1">
              <a:rPr lang="en-US" smtClean="0"/>
              <a:t>7/17/2017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Industrial Crops and Products | 15B1WBT841</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1717325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1" y="1313899"/>
            <a:ext cx="3429892" cy="590931"/>
          </a:xfrm>
          <a:prstGeom prst="rect">
            <a:avLst/>
          </a:prstGeom>
          <a:noFill/>
        </p:spPr>
        <p:txBody>
          <a:bodyPr wrap="square" rtlCol="0">
            <a:spAutoFit/>
          </a:bodyPr>
          <a:lstStyle/>
          <a:p>
            <a:pPr algn="r">
              <a:lnSpc>
                <a:spcPct val="90000"/>
              </a:lnSpc>
            </a:pPr>
            <a:r>
              <a:rPr lang="en-US" dirty="0">
                <a:solidFill>
                  <a:schemeClr val="bg1"/>
                </a:solidFill>
              </a:rPr>
              <a:t>Abhinav Mishra </a:t>
            </a:r>
          </a:p>
          <a:p>
            <a:pPr algn="r">
              <a:lnSpc>
                <a:spcPct val="90000"/>
              </a:lnSpc>
            </a:pPr>
            <a:r>
              <a:rPr lang="en-US" dirty="0">
                <a:solidFill>
                  <a:schemeClr val="bg1"/>
                </a:solidFill>
              </a:rPr>
              <a:t>8</a:t>
            </a:r>
            <a:r>
              <a:rPr lang="en-US" baseline="30000" dirty="0">
                <a:solidFill>
                  <a:schemeClr val="bg1"/>
                </a:solidFill>
              </a:rPr>
              <a:t>th</a:t>
            </a:r>
            <a:r>
              <a:rPr lang="en-US" dirty="0">
                <a:solidFill>
                  <a:schemeClr val="bg1"/>
                </a:solidFill>
              </a:rPr>
              <a:t> Semester</a:t>
            </a:r>
          </a:p>
        </p:txBody>
      </p:sp>
      <p:sp>
        <p:nvSpPr>
          <p:cNvPr id="7" name="TextBox 6"/>
          <p:cNvSpPr txBox="1"/>
          <p:nvPr/>
        </p:nvSpPr>
        <p:spPr>
          <a:xfrm>
            <a:off x="1142107" y="1313899"/>
            <a:ext cx="3429892" cy="341632"/>
          </a:xfrm>
          <a:prstGeom prst="rect">
            <a:avLst/>
          </a:prstGeom>
          <a:noFill/>
        </p:spPr>
        <p:txBody>
          <a:bodyPr wrap="square" rtlCol="0">
            <a:spAutoFit/>
          </a:bodyPr>
          <a:lstStyle/>
          <a:p>
            <a:pPr>
              <a:lnSpc>
                <a:spcPct val="90000"/>
              </a:lnSpc>
            </a:pPr>
            <a:r>
              <a:rPr lang="en-US" dirty="0">
                <a:solidFill>
                  <a:schemeClr val="bg1"/>
                </a:solidFill>
              </a:rPr>
              <a:t>Industrial Crops and Products</a:t>
            </a:r>
          </a:p>
        </p:txBody>
      </p:sp>
      <p:sp>
        <p:nvSpPr>
          <p:cNvPr id="4" name="Title 3"/>
          <p:cNvSpPr>
            <a:spLocks noGrp="1"/>
          </p:cNvSpPr>
          <p:nvPr>
            <p:ph type="ctrTitle"/>
          </p:nvPr>
        </p:nvSpPr>
        <p:spPr>
          <a:xfrm>
            <a:off x="1143000" y="1122363"/>
            <a:ext cx="6858000" cy="1773237"/>
          </a:xfrm>
        </p:spPr>
        <p:txBody>
          <a:bodyPr>
            <a:normAutofit/>
          </a:bodyPr>
          <a:lstStyle/>
          <a:p>
            <a:r>
              <a:rPr lang="en-US" sz="8000" b="1" dirty="0"/>
              <a:t>Castor Oil</a:t>
            </a:r>
          </a:p>
        </p:txBody>
      </p:sp>
      <p:sp>
        <p:nvSpPr>
          <p:cNvPr id="5" name="Subtitle 4"/>
          <p:cNvSpPr>
            <a:spLocks noGrp="1"/>
          </p:cNvSpPr>
          <p:nvPr>
            <p:ph type="subTitle" idx="1"/>
          </p:nvPr>
        </p:nvSpPr>
        <p:spPr/>
        <p:txBody>
          <a:bodyPr>
            <a:normAutofit/>
          </a:bodyPr>
          <a:lstStyle/>
          <a:p>
            <a:r>
              <a:rPr lang="en-US" sz="2400" dirty="0">
                <a:solidFill>
                  <a:schemeClr val="bg1">
                    <a:lumMod val="50000"/>
                  </a:schemeClr>
                </a:solidFill>
              </a:rPr>
              <a:t>Abhinav Mishra </a:t>
            </a:r>
          </a:p>
          <a:p>
            <a:r>
              <a:rPr lang="en-US" sz="2400" dirty="0">
                <a:solidFill>
                  <a:schemeClr val="bg1">
                    <a:lumMod val="50000"/>
                  </a:schemeClr>
                </a:solidFill>
              </a:rPr>
              <a:t>131503 </a:t>
            </a:r>
          </a:p>
          <a:p>
            <a:r>
              <a:rPr lang="en-US" sz="2400" dirty="0">
                <a:solidFill>
                  <a:schemeClr val="bg1">
                    <a:lumMod val="50000"/>
                  </a:schemeClr>
                </a:solidFill>
              </a:rPr>
              <a:t>8</a:t>
            </a:r>
            <a:r>
              <a:rPr lang="en-US" sz="2400" baseline="30000" dirty="0">
                <a:solidFill>
                  <a:schemeClr val="bg1">
                    <a:lumMod val="50000"/>
                  </a:schemeClr>
                </a:solidFill>
              </a:rPr>
              <a:t>th</a:t>
            </a:r>
            <a:r>
              <a:rPr lang="en-US" sz="2400" dirty="0">
                <a:solidFill>
                  <a:schemeClr val="bg1">
                    <a:lumMod val="50000"/>
                  </a:schemeClr>
                </a:solidFill>
              </a:rPr>
              <a:t> Semester</a:t>
            </a:r>
          </a:p>
        </p:txBody>
      </p:sp>
      <p:sp>
        <p:nvSpPr>
          <p:cNvPr id="8" name="Footer Placeholder 7"/>
          <p:cNvSpPr>
            <a:spLocks noGrp="1"/>
          </p:cNvSpPr>
          <p:nvPr>
            <p:ph type="ftr" sz="quarter" idx="11"/>
          </p:nvPr>
        </p:nvSpPr>
        <p:spPr/>
        <p:txBody>
          <a:bodyPr/>
          <a:lstStyle/>
          <a:p>
            <a:r>
              <a:rPr lang="en-US"/>
              <a:t>Industrial Crops and Products | 15B1WBT841</a:t>
            </a:r>
          </a:p>
        </p:txBody>
      </p:sp>
      <p:sp>
        <p:nvSpPr>
          <p:cNvPr id="9" name="Slide Number Placeholder 8"/>
          <p:cNvSpPr>
            <a:spLocks noGrp="1"/>
          </p:cNvSpPr>
          <p:nvPr>
            <p:ph type="sldNum" sz="quarter" idx="12"/>
          </p:nvPr>
        </p:nvSpPr>
        <p:spPr/>
        <p:txBody>
          <a:bodyPr/>
          <a:lstStyle/>
          <a:p>
            <a:fld id="{C9C0E241-91AB-4F70-B8D4-84477D1B8514}" type="slidenum">
              <a:rPr lang="en-US" smtClean="0"/>
              <a:t>1</a:t>
            </a:fld>
            <a:endParaRPr lang="en-US"/>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52400"/>
            <a:ext cx="9144000" cy="6433563"/>
          </a:xfrm>
          <a:prstGeom prst="rect">
            <a:avLst/>
          </a:prstGeom>
        </p:spPr>
      </p:pic>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10</a:t>
            </a:fld>
            <a:endParaRPr lang="en-US"/>
          </a:p>
        </p:txBody>
      </p:sp>
    </p:spTree>
    <p:extLst>
      <p:ext uri="{BB962C8B-B14F-4D97-AF65-F5344CB8AC3E}">
        <p14:creationId xmlns:p14="http://schemas.microsoft.com/office/powerpoint/2010/main" val="329996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730" y="609600"/>
            <a:ext cx="9034539" cy="5821362"/>
          </a:xfrm>
          <a:prstGeom prst="rect">
            <a:avLst/>
          </a:prstGeom>
        </p:spPr>
      </p:pic>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11</a:t>
            </a:fld>
            <a:endParaRPr lang="en-US"/>
          </a:p>
        </p:txBody>
      </p:sp>
    </p:spTree>
    <p:extLst>
      <p:ext uri="{BB962C8B-B14F-4D97-AF65-F5344CB8AC3E}">
        <p14:creationId xmlns:p14="http://schemas.microsoft.com/office/powerpoint/2010/main" val="137236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br>
              <a:rPr lang="en-US" sz="2800" dirty="0"/>
            </a:br>
            <a:r>
              <a:rPr lang="en-US" sz="4000" b="1" dirty="0"/>
              <a:t>Commercial Processes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323334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12</a:t>
            </a:fld>
            <a:endParaRPr lang="en-US"/>
          </a:p>
        </p:txBody>
      </p:sp>
    </p:spTree>
    <p:extLst>
      <p:ext uri="{BB962C8B-B14F-4D97-AF65-F5344CB8AC3E}">
        <p14:creationId xmlns:p14="http://schemas.microsoft.com/office/powerpoint/2010/main" val="307992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791608"/>
              </p:ext>
            </p:extLst>
          </p:nvPr>
        </p:nvGraphicFramePr>
        <p:xfrm>
          <a:off x="628650" y="10544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13</a:t>
            </a:fld>
            <a:endParaRPr lang="en-US"/>
          </a:p>
        </p:txBody>
      </p:sp>
    </p:spTree>
    <p:extLst>
      <p:ext uri="{BB962C8B-B14F-4D97-AF65-F5344CB8AC3E}">
        <p14:creationId xmlns:p14="http://schemas.microsoft.com/office/powerpoint/2010/main" val="37060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26465" y="-972831"/>
            <a:ext cx="3091071" cy="8999134"/>
          </a:xfrm>
        </p:spPr>
      </p:pic>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14</a:t>
            </a:fld>
            <a:endParaRPr lang="en-US"/>
          </a:p>
        </p:txBody>
      </p:sp>
    </p:spTree>
    <p:extLst>
      <p:ext uri="{BB962C8B-B14F-4D97-AF65-F5344CB8AC3E}">
        <p14:creationId xmlns:p14="http://schemas.microsoft.com/office/powerpoint/2010/main" val="179271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0134" y="1905000"/>
            <a:ext cx="9003731" cy="3382617"/>
          </a:xfrm>
          <a:prstGeom prst="rect">
            <a:avLst/>
          </a:prstGeom>
        </p:spPr>
      </p:pic>
      <p:sp>
        <p:nvSpPr>
          <p:cNvPr id="7" name="Footer Placeholder 6"/>
          <p:cNvSpPr>
            <a:spLocks noGrp="1"/>
          </p:cNvSpPr>
          <p:nvPr>
            <p:ph type="ftr" sz="quarter" idx="11"/>
          </p:nvPr>
        </p:nvSpPr>
        <p:spPr/>
        <p:txBody>
          <a:bodyPr/>
          <a:lstStyle/>
          <a:p>
            <a:r>
              <a:rPr lang="en-US"/>
              <a:t>Industrial Crops and Products | 15B1WBT841</a:t>
            </a:r>
          </a:p>
        </p:txBody>
      </p:sp>
      <p:sp>
        <p:nvSpPr>
          <p:cNvPr id="8" name="Slide Number Placeholder 7"/>
          <p:cNvSpPr>
            <a:spLocks noGrp="1"/>
          </p:cNvSpPr>
          <p:nvPr>
            <p:ph type="sldNum" sz="quarter" idx="12"/>
          </p:nvPr>
        </p:nvSpPr>
        <p:spPr/>
        <p:txBody>
          <a:bodyPr/>
          <a:lstStyle/>
          <a:p>
            <a:fld id="{25BA54BD-C84D-46CE-8B72-31BFB26ABA43}" type="slidenum">
              <a:rPr lang="en-US" smtClean="0"/>
              <a:t>15</a:t>
            </a:fld>
            <a:endParaRPr lang="en-US"/>
          </a:p>
        </p:txBody>
      </p:sp>
    </p:spTree>
    <p:extLst>
      <p:ext uri="{BB962C8B-B14F-4D97-AF65-F5344CB8AC3E}">
        <p14:creationId xmlns:p14="http://schemas.microsoft.com/office/powerpoint/2010/main" val="20129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1082674"/>
          </a:xfrm>
        </p:spPr>
        <p:txBody>
          <a:bodyPr>
            <a:normAutofit/>
          </a:bodyPr>
          <a:lstStyle/>
          <a:p>
            <a:pPr algn="ctr"/>
            <a:r>
              <a:rPr lang="en-US" sz="4000" b="1" dirty="0"/>
              <a:t>Oil Recovery</a:t>
            </a:r>
            <a:endParaRPr lang="en-US" sz="3600" b="1" dirty="0"/>
          </a:p>
        </p:txBody>
      </p:sp>
      <p:sp>
        <p:nvSpPr>
          <p:cNvPr id="7" name="Content Placeholder 6"/>
          <p:cNvSpPr>
            <a:spLocks noGrp="1"/>
          </p:cNvSpPr>
          <p:nvPr>
            <p:ph idx="1"/>
          </p:nvPr>
        </p:nvSpPr>
        <p:spPr>
          <a:xfrm>
            <a:off x="628650" y="1447800"/>
            <a:ext cx="7886700" cy="4351338"/>
          </a:xfrm>
        </p:spPr>
        <p:txBody>
          <a:bodyPr/>
          <a:lstStyle/>
          <a:p>
            <a:pPr marL="0" indent="0">
              <a:buNone/>
            </a:pPr>
            <a:r>
              <a:rPr lang="en-US" dirty="0"/>
              <a:t>According to the specifications of ICOAI </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16</a:t>
            </a:fld>
            <a:endParaRPr lang="en-US"/>
          </a:p>
        </p:txBody>
      </p:sp>
      <p:graphicFrame>
        <p:nvGraphicFramePr>
          <p:cNvPr id="8" name="Diagram 7"/>
          <p:cNvGraphicFramePr/>
          <p:nvPr>
            <p:extLst>
              <p:ext uri="{D42A27DB-BD31-4B8C-83A1-F6EECF244321}">
                <p14:modId xmlns:p14="http://schemas.microsoft.com/office/powerpoint/2010/main" val="799021764"/>
              </p:ext>
            </p:extLst>
          </p:nvPr>
        </p:nvGraphicFramePr>
        <p:xfrm>
          <a:off x="628650" y="2013745"/>
          <a:ext cx="790657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97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Economic Aspects</a:t>
            </a:r>
          </a:p>
        </p:txBody>
      </p:sp>
      <p:sp>
        <p:nvSpPr>
          <p:cNvPr id="3" name="Content Placeholder 2"/>
          <p:cNvSpPr>
            <a:spLocks noGrp="1"/>
          </p:cNvSpPr>
          <p:nvPr>
            <p:ph idx="1"/>
          </p:nvPr>
        </p:nvSpPr>
        <p:spPr>
          <a:xfrm>
            <a:off x="628650" y="2362200"/>
            <a:ext cx="7886700" cy="2060575"/>
          </a:xfrm>
        </p:spPr>
        <p:txBody>
          <a:bodyPr>
            <a:normAutofit/>
          </a:bodyPr>
          <a:lstStyle/>
          <a:p>
            <a:pPr algn="just"/>
            <a:r>
              <a:rPr lang="en-US" sz="2400" dirty="0">
                <a:solidFill>
                  <a:srgbClr val="FF0000"/>
                </a:solidFill>
              </a:rPr>
              <a:t>India is the largest producer of castor seeds in the world</a:t>
            </a:r>
            <a:r>
              <a:rPr lang="en-US" sz="2400" dirty="0"/>
              <a:t>. China and Brazil follow.  </a:t>
            </a:r>
          </a:p>
          <a:p>
            <a:pPr algn="just"/>
            <a:r>
              <a:rPr lang="en-US" sz="2400" dirty="0"/>
              <a:t>Historically India, Brazil, and China have been the key producing countries meeting global requirements. </a:t>
            </a:r>
          </a:p>
          <a:p>
            <a:pPr algn="just"/>
            <a:r>
              <a:rPr lang="en-US" sz="2400" dirty="0"/>
              <a:t>India production ranges between </a:t>
            </a:r>
            <a:r>
              <a:rPr lang="en-US" sz="2400" b="1" dirty="0"/>
              <a:t>250,000-350,000 t/year</a:t>
            </a:r>
            <a:r>
              <a:rPr lang="en-US" sz="2400" dirty="0"/>
              <a:t>.</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17</a:t>
            </a:fld>
            <a:endParaRPr lang="en-US"/>
          </a:p>
        </p:txBody>
      </p:sp>
    </p:spTree>
    <p:extLst>
      <p:ext uri="{BB962C8B-B14F-4D97-AF65-F5344CB8AC3E}">
        <p14:creationId xmlns:p14="http://schemas.microsoft.com/office/powerpoint/2010/main" val="327033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b="1" dirty="0"/>
              <a:t>Health and Safety Factors</a:t>
            </a:r>
          </a:p>
        </p:txBody>
      </p:sp>
      <p:sp>
        <p:nvSpPr>
          <p:cNvPr id="3" name="Content Placeholder 2"/>
          <p:cNvSpPr>
            <a:spLocks noGrp="1"/>
          </p:cNvSpPr>
          <p:nvPr>
            <p:ph idx="1"/>
          </p:nvPr>
        </p:nvSpPr>
        <p:spPr>
          <a:xfrm>
            <a:off x="628650" y="1524000"/>
            <a:ext cx="7886700" cy="4953000"/>
          </a:xfrm>
        </p:spPr>
        <p:txBody>
          <a:bodyPr>
            <a:noAutofit/>
          </a:bodyPr>
          <a:lstStyle/>
          <a:p>
            <a:pPr marL="0" indent="0">
              <a:lnSpc>
                <a:spcPct val="100000"/>
              </a:lnSpc>
              <a:buNone/>
            </a:pPr>
            <a:r>
              <a:rPr lang="en-US" sz="1900" dirty="0"/>
              <a:t>The toxicological properties of this castor oil have not been fully investigated : </a:t>
            </a:r>
          </a:p>
          <a:p>
            <a:pPr marL="457200" indent="-457200" algn="just">
              <a:lnSpc>
                <a:spcPct val="100000"/>
              </a:lnSpc>
              <a:buFont typeface="+mj-lt"/>
              <a:buAutoNum type="arabicPeriod"/>
            </a:pPr>
            <a:r>
              <a:rPr lang="en-US" sz="1900" dirty="0"/>
              <a:t>Castor oil may cause </a:t>
            </a:r>
            <a:r>
              <a:rPr lang="en-US" sz="1900" b="1" dirty="0"/>
              <a:t>eye and skin irritation </a:t>
            </a:r>
            <a:r>
              <a:rPr lang="en-US" sz="1900" dirty="0"/>
              <a:t>and irritation of the digestive tract. </a:t>
            </a:r>
          </a:p>
          <a:p>
            <a:pPr marL="457200" indent="-457200" algn="just">
              <a:lnSpc>
                <a:spcPct val="100000"/>
              </a:lnSpc>
              <a:buFont typeface="+mj-lt"/>
              <a:buAutoNum type="arabicPeriod"/>
            </a:pPr>
            <a:r>
              <a:rPr lang="en-US" sz="1900" dirty="0"/>
              <a:t>Castor oil is </a:t>
            </a:r>
            <a:r>
              <a:rPr lang="en-US" sz="1900" b="1" dirty="0"/>
              <a:t>not listed as a carcinogen </a:t>
            </a:r>
            <a:r>
              <a:rPr lang="en-US" sz="1900" dirty="0"/>
              <a:t>by ACGIH, IARC, NTP or Ca Prop 65  </a:t>
            </a:r>
          </a:p>
          <a:p>
            <a:pPr marL="0" indent="0" algn="just">
              <a:lnSpc>
                <a:spcPct val="100000"/>
              </a:lnSpc>
              <a:buNone/>
            </a:pPr>
            <a:endParaRPr lang="en-US" sz="1900" dirty="0"/>
          </a:p>
          <a:p>
            <a:pPr algn="just">
              <a:lnSpc>
                <a:spcPct val="100000"/>
              </a:lnSpc>
              <a:buFont typeface="Wingdings" panose="05000000000000000000" pitchFamily="2" charset="2"/>
              <a:buChar char="§"/>
            </a:pPr>
            <a:r>
              <a:rPr lang="en-US" sz="1900" dirty="0"/>
              <a:t>During ﬁre, irritating and highly toxic gases may be generated by thermal decomposition or combustion.  </a:t>
            </a:r>
          </a:p>
          <a:p>
            <a:pPr algn="just">
              <a:lnSpc>
                <a:spcPct val="100000"/>
              </a:lnSpc>
              <a:buFont typeface="Wingdings" panose="05000000000000000000" pitchFamily="2" charset="2"/>
              <a:buChar char="§"/>
            </a:pPr>
            <a:r>
              <a:rPr lang="en-US" sz="1900" dirty="0"/>
              <a:t>Runoff from ﬁre control or dilution may cause pollution. </a:t>
            </a:r>
          </a:p>
          <a:p>
            <a:pPr algn="just">
              <a:lnSpc>
                <a:spcPct val="100000"/>
              </a:lnSpc>
              <a:buFont typeface="Wingdings" panose="05000000000000000000" pitchFamily="2" charset="2"/>
              <a:buChar char="Ø"/>
            </a:pPr>
            <a:r>
              <a:rPr lang="en-US" sz="1900" dirty="0"/>
              <a:t>Use water spray, dry chemical, carbon dioxide, or chemical foam to extinguish ﬁre.   </a:t>
            </a:r>
          </a:p>
          <a:p>
            <a:pPr marL="0" indent="0" algn="just">
              <a:lnSpc>
                <a:spcPct val="100000"/>
              </a:lnSpc>
              <a:buNone/>
            </a:pPr>
            <a:endParaRPr lang="en-US" sz="1900" dirty="0"/>
          </a:p>
          <a:p>
            <a:pPr algn="just">
              <a:lnSpc>
                <a:spcPct val="100000"/>
              </a:lnSpc>
            </a:pPr>
            <a:r>
              <a:rPr lang="en-US" sz="1900" dirty="0"/>
              <a:t>Store in a tightly closed container.   </a:t>
            </a:r>
          </a:p>
          <a:p>
            <a:pPr algn="just">
              <a:lnSpc>
                <a:spcPct val="100000"/>
              </a:lnSpc>
            </a:pPr>
            <a:r>
              <a:rPr lang="en-US" sz="1900" dirty="0"/>
              <a:t>Store in a cool, dry well-ventilated area away from incompatible substances </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18</a:t>
            </a:fld>
            <a:endParaRPr lang="en-US"/>
          </a:p>
        </p:txBody>
      </p:sp>
    </p:spTree>
    <p:extLst>
      <p:ext uri="{BB962C8B-B14F-4D97-AF65-F5344CB8AC3E}">
        <p14:creationId xmlns:p14="http://schemas.microsoft.com/office/powerpoint/2010/main" val="14758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Uses</a:t>
            </a:r>
          </a:p>
        </p:txBody>
      </p:sp>
      <p:sp>
        <p:nvSpPr>
          <p:cNvPr id="3" name="Content Placeholder 2"/>
          <p:cNvSpPr>
            <a:spLocks noGrp="1"/>
          </p:cNvSpPr>
          <p:nvPr>
            <p:ph idx="1"/>
          </p:nvPr>
        </p:nvSpPr>
        <p:spPr>
          <a:xfrm>
            <a:off x="628650" y="1981200"/>
            <a:ext cx="7886700" cy="3308350"/>
          </a:xfrm>
        </p:spPr>
        <p:txBody>
          <a:bodyPr>
            <a:normAutofit/>
          </a:bodyPr>
          <a:lstStyle/>
          <a:p>
            <a:pPr marL="457200" indent="-457200" algn="just">
              <a:buFont typeface="+mj-lt"/>
              <a:buAutoNum type="arabicPeriod"/>
            </a:pPr>
            <a:r>
              <a:rPr lang="en-US" sz="2400" dirty="0"/>
              <a:t>Castor oil is unique among all fatty oils. It is the </a:t>
            </a:r>
            <a:r>
              <a:rPr lang="en-US" sz="2400" b="1" dirty="0"/>
              <a:t>only renewable vegetable oil resource </a:t>
            </a:r>
            <a:r>
              <a:rPr lang="en-US" sz="2400" dirty="0"/>
              <a:t>having a </a:t>
            </a:r>
            <a:r>
              <a:rPr lang="en-US" sz="2400" b="1" dirty="0"/>
              <a:t>hydroxyl group </a:t>
            </a:r>
            <a:r>
              <a:rPr lang="en-US" sz="2400" dirty="0"/>
              <a:t>structure.  </a:t>
            </a:r>
          </a:p>
          <a:p>
            <a:pPr marL="457200" indent="-457200" algn="just">
              <a:buFont typeface="+mj-lt"/>
              <a:buAutoNum type="arabicPeriod"/>
            </a:pPr>
            <a:r>
              <a:rPr lang="en-US" sz="2400" dirty="0"/>
              <a:t>Many years ago, castor oil was primarily used for </a:t>
            </a:r>
            <a:r>
              <a:rPr lang="en-US" sz="2400" b="1" dirty="0"/>
              <a:t>medicinal purposes </a:t>
            </a:r>
            <a:r>
              <a:rPr lang="en-US" sz="2400" dirty="0"/>
              <a:t>and as a </a:t>
            </a:r>
            <a:r>
              <a:rPr lang="en-US" sz="2400" b="1" dirty="0"/>
              <a:t>general industrial lubricant</a:t>
            </a:r>
            <a:r>
              <a:rPr lang="en-US" sz="2400" dirty="0"/>
              <a:t>.  </a:t>
            </a:r>
          </a:p>
          <a:p>
            <a:pPr marL="457200" indent="-457200" algn="just">
              <a:buFont typeface="+mj-lt"/>
              <a:buAutoNum type="arabicPeriod"/>
            </a:pPr>
            <a:r>
              <a:rPr lang="en-US" sz="2400" dirty="0"/>
              <a:t>Later derivatives of castor oil were produced and the many more uses were found for the oil. </a:t>
            </a:r>
            <a:r>
              <a:rPr lang="en-US" sz="2400" dirty="0">
                <a:solidFill>
                  <a:srgbClr val="FF0000"/>
                </a:solidFill>
              </a:rPr>
              <a:t>Castor oil and its derivatives are important commodities to the chemical industry. </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19</a:t>
            </a:fld>
            <a:endParaRPr lang="en-US"/>
          </a:p>
        </p:txBody>
      </p:sp>
    </p:spTree>
    <p:extLst>
      <p:ext uri="{BB962C8B-B14F-4D97-AF65-F5344CB8AC3E}">
        <p14:creationId xmlns:p14="http://schemas.microsoft.com/office/powerpoint/2010/main" val="17066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2050" name="Picture 2" descr="http://www.floridasnature.com/images/castor_bean_seedpod.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7538" r="9092" b="2127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4107942"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4872" y="4242479"/>
            <a:ext cx="3458199" cy="1206776"/>
          </a:xfrm>
        </p:spPr>
        <p:txBody>
          <a:bodyPr vert="horz" lIns="91440" tIns="45720" rIns="91440" bIns="45720" rtlCol="0" anchor="b">
            <a:normAutofit/>
          </a:bodyPr>
          <a:lstStyle/>
          <a:p>
            <a:pPr defTabSz="914400"/>
            <a:r>
              <a:rPr lang="en-US" sz="3600" dirty="0"/>
              <a:t>Castor Oil Plant  </a:t>
            </a:r>
            <a:br>
              <a:rPr lang="en-US" sz="3600" dirty="0"/>
            </a:br>
            <a:r>
              <a:rPr lang="en-US" b="1" i="1" dirty="0" err="1">
                <a:solidFill>
                  <a:srgbClr val="FF0000"/>
                </a:solidFill>
              </a:rPr>
              <a:t>Ricinus</a:t>
            </a:r>
            <a:r>
              <a:rPr lang="en-US" b="1" i="1" dirty="0">
                <a:solidFill>
                  <a:srgbClr val="FF0000"/>
                </a:solidFill>
              </a:rPr>
              <a:t> </a:t>
            </a:r>
            <a:r>
              <a:rPr lang="en-US" b="1" i="1" dirty="0" err="1">
                <a:solidFill>
                  <a:srgbClr val="FF0000"/>
                </a:solidFill>
              </a:rPr>
              <a:t>communis</a:t>
            </a:r>
            <a:endParaRPr lang="en-US" sz="3600" dirty="0">
              <a:solidFill>
                <a:srgbClr val="FF0000"/>
              </a:solidFill>
            </a:endParaRPr>
          </a:p>
        </p:txBody>
      </p:sp>
      <p:sp>
        <p:nvSpPr>
          <p:cNvPr id="4" name="Footer Placeholder 3"/>
          <p:cNvSpPr>
            <a:spLocks noGrp="1"/>
          </p:cNvSpPr>
          <p:nvPr>
            <p:ph type="ftr" sz="quarter" idx="11"/>
          </p:nvPr>
        </p:nvSpPr>
        <p:spPr>
          <a:xfrm>
            <a:off x="3028950" y="6356351"/>
            <a:ext cx="3086100" cy="365125"/>
          </a:xfrm>
        </p:spPr>
        <p:txBody>
          <a:bodyPr vert="horz" lIns="91440" tIns="45720" rIns="91440" bIns="45720" rtlCol="0" anchor="ctr">
            <a:normAutofit/>
          </a:bodyPr>
          <a:lstStyle/>
          <a:p>
            <a:pPr>
              <a:defRPr/>
            </a:pPr>
            <a:r>
              <a:rPr lang="en-US" sz="1200" kern="1200">
                <a:solidFill>
                  <a:srgbClr val="FFFFFF"/>
                </a:solidFill>
                <a:latin typeface="Calibri" panose="020F0502020204030204"/>
                <a:ea typeface="+mn-ea"/>
                <a:cs typeface="+mn-cs"/>
              </a:rPr>
              <a:t>Industrial Crops and Products | 15B1WBT841</a:t>
            </a:r>
          </a:p>
        </p:txBody>
      </p:sp>
      <p:sp>
        <p:nvSpPr>
          <p:cNvPr id="5" name="Slide Number Placeholder 4"/>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defRPr/>
            </a:pPr>
            <a:fld id="{25BA54BD-C84D-46CE-8B72-31BFB26ABA43}" type="slidenum">
              <a:rPr lang="en-US" sz="1200">
                <a:solidFill>
                  <a:srgbClr val="FFFFFF"/>
                </a:solidFill>
                <a:latin typeface="Calibri" panose="020F0502020204030204"/>
              </a:rPr>
              <a:pPr>
                <a:defRPr/>
              </a:pPr>
              <a:t>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897535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902" y="304799"/>
            <a:ext cx="7886700" cy="6051551"/>
          </a:xfrm>
        </p:spPr>
        <p:txBody>
          <a:bodyPr>
            <a:normAutofit/>
          </a:bodyPr>
          <a:lstStyle/>
          <a:p>
            <a:pPr algn="just">
              <a:lnSpc>
                <a:spcPct val="150000"/>
              </a:lnSpc>
            </a:pPr>
            <a:r>
              <a:rPr lang="en-US" sz="2000" b="1" dirty="0"/>
              <a:t>Polyamides (Nylon – 11) </a:t>
            </a:r>
            <a:r>
              <a:rPr lang="en-US" sz="2000" dirty="0"/>
              <a:t>[Air brakes/Powder Metal Coatings] </a:t>
            </a:r>
          </a:p>
          <a:p>
            <a:pPr marL="0" indent="0" algn="just">
              <a:lnSpc>
                <a:spcPct val="150000"/>
              </a:lnSpc>
              <a:buNone/>
            </a:pPr>
            <a:r>
              <a:rPr lang="en-US" sz="2000" dirty="0"/>
              <a:t>VESTAMID Terra DS and HS - both polymers derived from castor oil </a:t>
            </a:r>
          </a:p>
          <a:p>
            <a:pPr algn="just">
              <a:lnSpc>
                <a:spcPct val="150000"/>
              </a:lnSpc>
            </a:pPr>
            <a:r>
              <a:rPr lang="en-US" sz="2000" b="1" dirty="0"/>
              <a:t>Urethanes Foams </a:t>
            </a:r>
            <a:r>
              <a:rPr lang="en-US" sz="2000" dirty="0"/>
              <a:t>(Thermal insulations and structural support)</a:t>
            </a:r>
          </a:p>
          <a:p>
            <a:pPr algn="just">
              <a:lnSpc>
                <a:spcPct val="150000"/>
              </a:lnSpc>
            </a:pPr>
            <a:r>
              <a:rPr lang="en-US" sz="2000" b="1" dirty="0"/>
              <a:t>Coatings</a:t>
            </a:r>
            <a:r>
              <a:rPr lang="en-US" sz="2000" dirty="0"/>
              <a:t> (High abrasion resistance on steel plates and ﬂexibility on aluminum plates and PVC cloth) </a:t>
            </a:r>
          </a:p>
          <a:p>
            <a:pPr algn="just">
              <a:lnSpc>
                <a:spcPct val="150000"/>
              </a:lnSpc>
            </a:pPr>
            <a:r>
              <a:rPr lang="en-US" sz="2000" b="1" dirty="0"/>
              <a:t>Lubricants</a:t>
            </a:r>
            <a:r>
              <a:rPr lang="en-US" sz="2000" dirty="0"/>
              <a:t> (Non - volatile, high temperature lubricants for jet engines)  </a:t>
            </a:r>
          </a:p>
          <a:p>
            <a:pPr algn="just">
              <a:lnSpc>
                <a:spcPct val="150000"/>
              </a:lnSpc>
              <a:buFont typeface="Wingdings" panose="05000000000000000000" pitchFamily="2" charset="2"/>
              <a:buChar char="ü"/>
            </a:pPr>
            <a:r>
              <a:rPr lang="en-US" sz="2000" dirty="0"/>
              <a:t>Castrol B353 is a blended SAE 40 formulation employing castor oil - avoids combustion chamber deposits and sludge build-up </a:t>
            </a:r>
          </a:p>
          <a:p>
            <a:pPr algn="just">
              <a:lnSpc>
                <a:spcPct val="150000"/>
              </a:lnSpc>
            </a:pPr>
            <a:r>
              <a:rPr lang="en-US" sz="2000" b="1" dirty="0"/>
              <a:t>Textiles  </a:t>
            </a:r>
          </a:p>
          <a:p>
            <a:pPr marL="0" indent="0" algn="just">
              <a:lnSpc>
                <a:spcPct val="150000"/>
              </a:lnSpc>
              <a:buNone/>
            </a:pPr>
            <a:r>
              <a:rPr lang="en-US" sz="2000" dirty="0"/>
              <a:t>Enhance fiber finish, Uniform Shade Levels </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20</a:t>
            </a:fld>
            <a:endParaRPr lang="en-US"/>
          </a:p>
        </p:txBody>
      </p:sp>
    </p:spTree>
    <p:extLst>
      <p:ext uri="{BB962C8B-B14F-4D97-AF65-F5344CB8AC3E}">
        <p14:creationId xmlns:p14="http://schemas.microsoft.com/office/powerpoint/2010/main" val="19353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
            <a:ext cx="7886700" cy="5822951"/>
          </a:xfrm>
        </p:spPr>
        <p:txBody>
          <a:bodyPr>
            <a:normAutofit fontScale="92500" lnSpcReduction="10000"/>
          </a:bodyPr>
          <a:lstStyle/>
          <a:p>
            <a:r>
              <a:rPr lang="en-US" sz="2200" b="1" dirty="0"/>
              <a:t>Cosmetics </a:t>
            </a:r>
          </a:p>
          <a:p>
            <a:pPr>
              <a:buFont typeface="Wingdings" panose="05000000000000000000" pitchFamily="2" charset="2"/>
              <a:buChar char="ü"/>
            </a:pPr>
            <a:r>
              <a:rPr lang="en-US" sz="2200" dirty="0"/>
              <a:t>Basic lipstick contains 20–44wt % castor oil, which also acts as an ideal dispersant for pigments [nonirritating and noncomedogenic] </a:t>
            </a:r>
          </a:p>
          <a:p>
            <a:pPr>
              <a:buFont typeface="Wingdings" panose="05000000000000000000" pitchFamily="2" charset="2"/>
              <a:buChar char="ü"/>
            </a:pPr>
            <a:r>
              <a:rPr lang="en-US" sz="2200" dirty="0"/>
              <a:t>Haircare [Foam enhancement and conditioning]  </a:t>
            </a:r>
          </a:p>
          <a:p>
            <a:pPr>
              <a:buFont typeface="Wingdings" panose="05000000000000000000" pitchFamily="2" charset="2"/>
              <a:buChar char="ü"/>
            </a:pPr>
            <a:r>
              <a:rPr lang="en-US" sz="2200" dirty="0"/>
              <a:t>Antiperspirant sticks   </a:t>
            </a:r>
          </a:p>
          <a:p>
            <a:pPr marL="0" indent="0">
              <a:buNone/>
            </a:pPr>
            <a:endParaRPr lang="en-US" sz="2200" dirty="0"/>
          </a:p>
          <a:p>
            <a:r>
              <a:rPr lang="en-US" sz="2200" b="1" dirty="0"/>
              <a:t>Surfactants and Detergents </a:t>
            </a:r>
          </a:p>
          <a:p>
            <a:pPr algn="just">
              <a:buFont typeface="Wingdings" panose="05000000000000000000" pitchFamily="2" charset="2"/>
              <a:buChar char="ü"/>
            </a:pPr>
            <a:r>
              <a:rPr lang="en-US" sz="2200" dirty="0"/>
              <a:t>PEG-40 castor oil , a surfactant that has co-solvent properties and is utilized as a fragrance </a:t>
            </a:r>
            <a:r>
              <a:rPr lang="en-US" sz="2200" dirty="0" err="1"/>
              <a:t>solubilizer</a:t>
            </a:r>
            <a:r>
              <a:rPr lang="en-US" sz="2200" dirty="0"/>
              <a:t>  </a:t>
            </a:r>
          </a:p>
          <a:p>
            <a:pPr algn="just">
              <a:buFont typeface="Wingdings" panose="05000000000000000000" pitchFamily="2" charset="2"/>
              <a:buChar char="ü"/>
            </a:pPr>
            <a:r>
              <a:rPr lang="en-US" sz="2200" dirty="0" err="1"/>
              <a:t>Pearlescence</a:t>
            </a:r>
            <a:r>
              <a:rPr lang="en-US" sz="2200" dirty="0"/>
              <a:t> in Shampoos </a:t>
            </a:r>
          </a:p>
          <a:p>
            <a:pPr algn="just">
              <a:buFont typeface="Wingdings" panose="05000000000000000000" pitchFamily="2" charset="2"/>
              <a:buChar char="ü"/>
            </a:pPr>
            <a:r>
              <a:rPr lang="en-US" sz="2200" dirty="0"/>
              <a:t>Sulfated castor oil is also used in dishwashing compounds as a hand softener  </a:t>
            </a:r>
          </a:p>
          <a:p>
            <a:pPr marL="0" indent="0" algn="just">
              <a:buNone/>
            </a:pPr>
            <a:endParaRPr lang="en-US" sz="2200" dirty="0"/>
          </a:p>
          <a:p>
            <a:pPr algn="just"/>
            <a:r>
              <a:rPr lang="en-US" sz="2200" b="1" dirty="0"/>
              <a:t>Biofuels  </a:t>
            </a:r>
          </a:p>
          <a:p>
            <a:pPr marL="0" indent="0" algn="just">
              <a:buNone/>
            </a:pPr>
            <a:r>
              <a:rPr lang="en-US" sz="2200" b="1" dirty="0" err="1"/>
              <a:t>Evogene</a:t>
            </a:r>
            <a:r>
              <a:rPr lang="en-US" sz="2200" b="1" dirty="0"/>
              <a:t> Ltd </a:t>
            </a:r>
            <a:r>
              <a:rPr lang="en-US" sz="2200" dirty="0"/>
              <a:t>announced that biosynthetic parafﬁn kerosene (bio jet fuel) produced from the company’s castor varieties meets key international standards for alternative fuels (in collaboration with NASA and                 U.S. Air Force). </a:t>
            </a:r>
            <a:r>
              <a:rPr lang="en-US" sz="2200" b="1" dirty="0"/>
              <a:t>ASTMD7566</a:t>
            </a:r>
            <a:r>
              <a:rPr lang="en-US" sz="2200" dirty="0"/>
              <a:t> is written for Fischer </a:t>
            </a:r>
            <a:r>
              <a:rPr lang="en-US" sz="2200" dirty="0" err="1"/>
              <a:t>Tropsch</a:t>
            </a:r>
            <a:r>
              <a:rPr lang="en-US" sz="2200" dirty="0"/>
              <a:t> process fuel</a:t>
            </a:r>
          </a:p>
          <a:p>
            <a:pPr marL="0" indent="0" algn="just">
              <a:buNone/>
            </a:pPr>
            <a:endParaRPr lang="en-US" dirty="0"/>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21</a:t>
            </a:fld>
            <a:endParaRPr lang="en-US"/>
          </a:p>
        </p:txBody>
      </p:sp>
    </p:spTree>
    <p:extLst>
      <p:ext uri="{BB962C8B-B14F-4D97-AF65-F5344CB8AC3E}">
        <p14:creationId xmlns:p14="http://schemas.microsoft.com/office/powerpoint/2010/main" val="126974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References</a:t>
            </a:r>
          </a:p>
        </p:txBody>
      </p:sp>
      <p:sp>
        <p:nvSpPr>
          <p:cNvPr id="3" name="Content Placeholder 2"/>
          <p:cNvSpPr>
            <a:spLocks noGrp="1"/>
          </p:cNvSpPr>
          <p:nvPr>
            <p:ph idx="1"/>
          </p:nvPr>
        </p:nvSpPr>
        <p:spPr>
          <a:xfrm>
            <a:off x="628650" y="2438400"/>
            <a:ext cx="7886700" cy="1984375"/>
          </a:xfrm>
        </p:spPr>
        <p:txBody>
          <a:bodyPr/>
          <a:lstStyle/>
          <a:p>
            <a:pPr marL="0" indent="0" algn="just">
              <a:buNone/>
            </a:pPr>
            <a:r>
              <a:rPr lang="en-US" dirty="0"/>
              <a:t>Naughton, F. C. (1974). Production, chemistry, and commercial applications of various chemicals from castor oil. </a:t>
            </a:r>
            <a:r>
              <a:rPr lang="en-US" i="1" dirty="0"/>
              <a:t>Journal of the American Oil Chemists Society, 51</a:t>
            </a:r>
            <a:r>
              <a:rPr lang="en-US" dirty="0"/>
              <a:t>(3), 65-71. doi:10.1007/bf00000015</a:t>
            </a:r>
          </a:p>
          <a:p>
            <a:pPr marL="0" indent="0" algn="just">
              <a:buNone/>
            </a:pPr>
            <a:r>
              <a:rPr lang="en-US" dirty="0">
                <a:solidFill>
                  <a:srgbClr val="FF0000"/>
                </a:solidFill>
              </a:rPr>
              <a:t>Naughton, F. C. (2011). Castor Oil </a:t>
            </a:r>
            <a:r>
              <a:rPr lang="en-US" i="1" dirty="0">
                <a:solidFill>
                  <a:srgbClr val="FF0000"/>
                </a:solidFill>
              </a:rPr>
              <a:t>Kirk-</a:t>
            </a:r>
            <a:r>
              <a:rPr lang="en-US" i="1" dirty="0" err="1">
                <a:solidFill>
                  <a:srgbClr val="FF0000"/>
                </a:solidFill>
              </a:rPr>
              <a:t>Othmer</a:t>
            </a:r>
            <a:r>
              <a:rPr lang="en-US" i="1" dirty="0">
                <a:solidFill>
                  <a:srgbClr val="FF0000"/>
                </a:solidFill>
              </a:rPr>
              <a:t> Encyclopedia of Chemical Technology</a:t>
            </a:r>
            <a:r>
              <a:rPr lang="en-US" dirty="0">
                <a:solidFill>
                  <a:srgbClr val="FF0000"/>
                </a:solidFill>
              </a:rPr>
              <a:t>: John Wiley &amp; Sons, Inc., 1-20. doi:10.1002/0471238961.0301192014012107.a01.pub2</a:t>
            </a:r>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22</a:t>
            </a:fld>
            <a:endParaRPr lang="en-US"/>
          </a:p>
        </p:txBody>
      </p:sp>
    </p:spTree>
    <p:extLst>
      <p:ext uri="{BB962C8B-B14F-4D97-AF65-F5344CB8AC3E}">
        <p14:creationId xmlns:p14="http://schemas.microsoft.com/office/powerpoint/2010/main" val="3675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9600" dirty="0"/>
              <a:t>Thank you !</a:t>
            </a:r>
          </a:p>
        </p:txBody>
      </p:sp>
      <p:sp>
        <p:nvSpPr>
          <p:cNvPr id="7" name="Subtitle 6"/>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Industrial Crops and Products | 15B1WBT841</a:t>
            </a:r>
          </a:p>
        </p:txBody>
      </p:sp>
      <p:sp>
        <p:nvSpPr>
          <p:cNvPr id="5" name="Slide Number Placeholder 4"/>
          <p:cNvSpPr>
            <a:spLocks noGrp="1"/>
          </p:cNvSpPr>
          <p:nvPr>
            <p:ph type="sldNum" sz="quarter" idx="12"/>
          </p:nvPr>
        </p:nvSpPr>
        <p:spPr/>
        <p:txBody>
          <a:bodyPr/>
          <a:lstStyle/>
          <a:p>
            <a:fld id="{25BA54BD-C84D-46CE-8B72-31BFB26ABA43}" type="slidenum">
              <a:rPr lang="en-US" smtClean="0"/>
              <a:t>23</a:t>
            </a:fld>
            <a:endParaRPr lang="en-US"/>
          </a:p>
        </p:txBody>
      </p:sp>
    </p:spTree>
    <p:extLst>
      <p:ext uri="{BB962C8B-B14F-4D97-AF65-F5344CB8AC3E}">
        <p14:creationId xmlns:p14="http://schemas.microsoft.com/office/powerpoint/2010/main" val="133775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1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122" name="Picture 2" descr="https://upload.wikimedia.org/wikipedia/commons/b/b9/Ricinus_communis_DSC_002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334" r="3648" b="2324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4107942"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4872" y="4038600"/>
            <a:ext cx="3458199" cy="1714358"/>
          </a:xfrm>
        </p:spPr>
        <p:txBody>
          <a:bodyPr vert="horz" lIns="91440" tIns="45720" rIns="91440" bIns="45720" rtlCol="0" anchor="b">
            <a:normAutofit/>
          </a:bodyPr>
          <a:lstStyle/>
          <a:p>
            <a:pPr defTabSz="914400"/>
            <a:r>
              <a:rPr lang="en-US" dirty="0"/>
              <a:t>Post-bloom, with developing seed capsules</a:t>
            </a:r>
            <a:endParaRPr lang="en-US" sz="3600" dirty="0"/>
          </a:p>
        </p:txBody>
      </p:sp>
      <p:sp>
        <p:nvSpPr>
          <p:cNvPr id="4" name="Footer Placeholder 3"/>
          <p:cNvSpPr>
            <a:spLocks noGrp="1"/>
          </p:cNvSpPr>
          <p:nvPr>
            <p:ph type="ftr" sz="quarter" idx="11"/>
          </p:nvPr>
        </p:nvSpPr>
        <p:spPr>
          <a:xfrm>
            <a:off x="3028950" y="6356351"/>
            <a:ext cx="3086100" cy="365125"/>
          </a:xfrm>
        </p:spPr>
        <p:txBody>
          <a:bodyPr vert="horz" lIns="91440" tIns="45720" rIns="91440" bIns="45720" rtlCol="0" anchor="ctr">
            <a:normAutofit/>
          </a:bodyPr>
          <a:lstStyle/>
          <a:p>
            <a:pPr>
              <a:defRPr/>
            </a:pPr>
            <a:r>
              <a:rPr lang="en-US" sz="1200" kern="1200">
                <a:solidFill>
                  <a:srgbClr val="FFFFFF"/>
                </a:solidFill>
                <a:latin typeface="Calibri" panose="020F0502020204030204"/>
                <a:ea typeface="+mn-ea"/>
                <a:cs typeface="+mn-cs"/>
              </a:rPr>
              <a:t>Industrial Crops and Products | 15B1WBT841</a:t>
            </a:r>
          </a:p>
        </p:txBody>
      </p:sp>
      <p:sp>
        <p:nvSpPr>
          <p:cNvPr id="5" name="Slide Number Placeholder 4"/>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defRPr/>
            </a:pPr>
            <a:fld id="{25BA54BD-C84D-46CE-8B72-31BFB26ABA43}" type="slidenum">
              <a:rPr lang="en-US" sz="1200">
                <a:solidFill>
                  <a:srgbClr val="FFFFFF"/>
                </a:solidFill>
                <a:latin typeface="Calibri" panose="020F0502020204030204"/>
              </a:rPr>
              <a:pPr>
                <a:defRPr/>
              </a:pPr>
              <a:t>3</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4157681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3074" name="Picture 2" descr="http://c8.alamy.com/comp/DAJH4N/castor-oil-plant-castor-oil-plant-ricin-castor-bean-castorbean-ricinus-DAJH4N.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978" r="9092" b="23409"/>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4107942"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4872" y="4242479"/>
            <a:ext cx="3458199" cy="1206776"/>
          </a:xfrm>
        </p:spPr>
        <p:txBody>
          <a:bodyPr vert="horz" lIns="91440" tIns="45720" rIns="91440" bIns="45720" rtlCol="0" anchor="b">
            <a:normAutofit/>
          </a:bodyPr>
          <a:lstStyle/>
          <a:p>
            <a:pPr defTabSz="914400"/>
            <a:r>
              <a:rPr lang="en-US" dirty="0"/>
              <a:t>The green capsule dries up.</a:t>
            </a:r>
            <a:endParaRPr lang="en-US" sz="3600" dirty="0"/>
          </a:p>
        </p:txBody>
      </p:sp>
      <p:sp>
        <p:nvSpPr>
          <p:cNvPr id="4" name="Footer Placeholder 3"/>
          <p:cNvSpPr>
            <a:spLocks noGrp="1"/>
          </p:cNvSpPr>
          <p:nvPr>
            <p:ph type="ftr" sz="quarter" idx="11"/>
          </p:nvPr>
        </p:nvSpPr>
        <p:spPr>
          <a:xfrm>
            <a:off x="3028950" y="6356351"/>
            <a:ext cx="3086100" cy="365125"/>
          </a:xfrm>
        </p:spPr>
        <p:txBody>
          <a:bodyPr vert="horz" lIns="91440" tIns="45720" rIns="91440" bIns="45720" rtlCol="0" anchor="ctr">
            <a:normAutofit/>
          </a:bodyPr>
          <a:lstStyle/>
          <a:p>
            <a:pPr>
              <a:defRPr/>
            </a:pPr>
            <a:r>
              <a:rPr lang="en-US" sz="1200" kern="1200">
                <a:solidFill>
                  <a:srgbClr val="FFFFFF"/>
                </a:solidFill>
                <a:latin typeface="Calibri" panose="020F0502020204030204"/>
                <a:ea typeface="+mn-ea"/>
                <a:cs typeface="+mn-cs"/>
              </a:rPr>
              <a:t>Industrial Crops and Products | 15B1WBT841</a:t>
            </a:r>
          </a:p>
        </p:txBody>
      </p:sp>
      <p:sp>
        <p:nvSpPr>
          <p:cNvPr id="5" name="Slide Number Placeholder 4"/>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defRPr/>
            </a:pPr>
            <a:fld id="{25BA54BD-C84D-46CE-8B72-31BFB26ABA43}" type="slidenum">
              <a:rPr lang="en-US" sz="1200">
                <a:solidFill>
                  <a:srgbClr val="FFFFFF"/>
                </a:solidFill>
                <a:latin typeface="Calibri" panose="020F0502020204030204"/>
              </a:rPr>
              <a:pPr>
                <a:defRPr/>
              </a:pPr>
              <a:t>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220137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1026" name="Picture 2" descr="http://botany.csdl.tamu.edu/FLORA/fa04/fa0404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0" t="9091" r="11831"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4107942"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4872" y="4032175"/>
            <a:ext cx="3458199" cy="1721085"/>
          </a:xfrm>
        </p:spPr>
        <p:txBody>
          <a:bodyPr vert="horz" lIns="91440" tIns="45720" rIns="91440" bIns="45720" rtlCol="0" anchor="b">
            <a:normAutofit fontScale="90000"/>
          </a:bodyPr>
          <a:lstStyle/>
          <a:p>
            <a:pPr defTabSz="914400"/>
            <a:r>
              <a:rPr lang="en-US" dirty="0"/>
              <a:t>Capsule splits into three sections, forcibly ejecting seeds</a:t>
            </a:r>
            <a:endParaRPr lang="en-US" sz="3600" dirty="0"/>
          </a:p>
        </p:txBody>
      </p:sp>
      <p:sp>
        <p:nvSpPr>
          <p:cNvPr id="4" name="Footer Placeholder 3"/>
          <p:cNvSpPr>
            <a:spLocks noGrp="1"/>
          </p:cNvSpPr>
          <p:nvPr>
            <p:ph type="ftr" sz="quarter" idx="11"/>
          </p:nvPr>
        </p:nvSpPr>
        <p:spPr>
          <a:xfrm>
            <a:off x="3028950" y="6356351"/>
            <a:ext cx="3086100" cy="365125"/>
          </a:xfrm>
        </p:spPr>
        <p:txBody>
          <a:bodyPr vert="horz" lIns="91440" tIns="45720" rIns="91440" bIns="45720" rtlCol="0" anchor="ctr">
            <a:normAutofit/>
          </a:bodyPr>
          <a:lstStyle/>
          <a:p>
            <a:pPr>
              <a:defRPr/>
            </a:pPr>
            <a:r>
              <a:rPr lang="en-US" sz="1200" kern="1200">
                <a:solidFill>
                  <a:srgbClr val="FFFFFF"/>
                </a:solidFill>
                <a:latin typeface="Calibri" panose="020F0502020204030204"/>
                <a:ea typeface="+mn-ea"/>
                <a:cs typeface="+mn-cs"/>
              </a:rPr>
              <a:t>Industrial Crops and Products | 15B1WBT841</a:t>
            </a:r>
          </a:p>
        </p:txBody>
      </p:sp>
      <p:sp>
        <p:nvSpPr>
          <p:cNvPr id="5" name="Slide Number Placeholder 4"/>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defRPr/>
            </a:pPr>
            <a:fld id="{25BA54BD-C84D-46CE-8B72-31BFB26ABA43}" type="slidenum">
              <a:rPr lang="en-US" sz="1200">
                <a:solidFill>
                  <a:srgbClr val="FFFFFF"/>
                </a:solidFill>
                <a:latin typeface="Calibri" panose="020F0502020204030204"/>
              </a:rPr>
              <a:pPr>
                <a:defRPr/>
              </a:pPr>
              <a:t>5</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5005973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410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4098" name="Picture 2" descr="https://upload.wikimedia.org/wikipedia/commons/b/bd/Seeds_of_Ricinus_communis.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980" r="9091" b="1883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3764613"/>
            <a:ext cx="4107942" cy="225621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4872" y="4278922"/>
            <a:ext cx="3458199" cy="1206776"/>
          </a:xfrm>
        </p:spPr>
        <p:txBody>
          <a:bodyPr vert="horz" lIns="91440" tIns="45720" rIns="91440" bIns="45720" rtlCol="0" anchor="b">
            <a:normAutofit/>
          </a:bodyPr>
          <a:lstStyle/>
          <a:p>
            <a:pPr defTabSz="914400"/>
            <a:r>
              <a:rPr lang="en-US" sz="3600" dirty="0"/>
              <a:t>Seeds</a:t>
            </a:r>
          </a:p>
        </p:txBody>
      </p:sp>
      <p:sp>
        <p:nvSpPr>
          <p:cNvPr id="4" name="Footer Placeholder 3"/>
          <p:cNvSpPr>
            <a:spLocks noGrp="1"/>
          </p:cNvSpPr>
          <p:nvPr>
            <p:ph type="ftr" sz="quarter" idx="11"/>
          </p:nvPr>
        </p:nvSpPr>
        <p:spPr>
          <a:xfrm>
            <a:off x="3028950" y="6356351"/>
            <a:ext cx="3086100" cy="365125"/>
          </a:xfrm>
        </p:spPr>
        <p:txBody>
          <a:bodyPr vert="horz" lIns="91440" tIns="45720" rIns="91440" bIns="45720" rtlCol="0" anchor="ctr">
            <a:normAutofit/>
          </a:bodyPr>
          <a:lstStyle/>
          <a:p>
            <a:pPr>
              <a:defRPr/>
            </a:pPr>
            <a:r>
              <a:rPr lang="en-US" sz="1200" kern="1200">
                <a:solidFill>
                  <a:srgbClr val="FFFFFF"/>
                </a:solidFill>
                <a:latin typeface="Calibri" panose="020F0502020204030204"/>
                <a:ea typeface="+mn-ea"/>
                <a:cs typeface="+mn-cs"/>
              </a:rPr>
              <a:t>Industrial Crops and Products | 15B1WBT841</a:t>
            </a:r>
          </a:p>
        </p:txBody>
      </p:sp>
      <p:sp>
        <p:nvSpPr>
          <p:cNvPr id="5" name="Slide Number Placeholder 4"/>
          <p:cNvSpPr>
            <a:spLocks noGrp="1"/>
          </p:cNvSpPr>
          <p:nvPr>
            <p:ph type="sldNum" sz="quarter" idx="12"/>
          </p:nvPr>
        </p:nvSpPr>
        <p:spPr>
          <a:xfrm>
            <a:off x="6457950" y="6356351"/>
            <a:ext cx="2057400" cy="365125"/>
          </a:xfrm>
        </p:spPr>
        <p:txBody>
          <a:bodyPr vert="horz" lIns="91440" tIns="45720" rIns="91440" bIns="45720" rtlCol="0" anchor="ctr">
            <a:normAutofit/>
          </a:bodyPr>
          <a:lstStyle/>
          <a:p>
            <a:pPr>
              <a:defRPr/>
            </a:pPr>
            <a:fld id="{25BA54BD-C84D-46CE-8B72-31BFB26ABA43}" type="slidenum">
              <a:rPr lang="en-US" sz="1200">
                <a:solidFill>
                  <a:srgbClr val="FFFFFF"/>
                </a:solidFill>
                <a:latin typeface="Calibri" panose="020F0502020204030204"/>
              </a:rPr>
              <a:pPr>
                <a:defRPr/>
              </a:pPr>
              <a:t>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7701263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t>Introduction</a:t>
            </a:r>
          </a:p>
        </p:txBody>
      </p:sp>
      <p:sp>
        <p:nvSpPr>
          <p:cNvPr id="2" name="Content Placeholder 1"/>
          <p:cNvSpPr>
            <a:spLocks noGrp="1"/>
          </p:cNvSpPr>
          <p:nvPr>
            <p:ph idx="1"/>
          </p:nvPr>
        </p:nvSpPr>
        <p:spPr>
          <a:xfrm>
            <a:off x="628650" y="1981199"/>
            <a:ext cx="7886700" cy="4195763"/>
          </a:xfrm>
        </p:spPr>
        <p:txBody>
          <a:bodyPr>
            <a:normAutofit lnSpcReduction="10000"/>
          </a:bodyPr>
          <a:lstStyle/>
          <a:p>
            <a:pPr marL="0" indent="0" algn="just">
              <a:buNone/>
            </a:pPr>
            <a:r>
              <a:rPr lang="en-US" sz="2800" dirty="0"/>
              <a:t>Castor oil is derived from the bean of the castor plant, </a:t>
            </a:r>
            <a:r>
              <a:rPr lang="en-US" sz="2800" i="1" dirty="0" err="1">
                <a:solidFill>
                  <a:srgbClr val="FF0000"/>
                </a:solidFill>
              </a:rPr>
              <a:t>Ricinus</a:t>
            </a:r>
            <a:r>
              <a:rPr lang="en-US" sz="2800" i="1" dirty="0">
                <a:solidFill>
                  <a:srgbClr val="FF0000"/>
                </a:solidFill>
              </a:rPr>
              <a:t> </a:t>
            </a:r>
            <a:r>
              <a:rPr lang="en-US" sz="2800" i="1" dirty="0" err="1">
                <a:solidFill>
                  <a:srgbClr val="FF0000"/>
                </a:solidFill>
              </a:rPr>
              <a:t>communis</a:t>
            </a:r>
            <a:r>
              <a:rPr lang="en-US" sz="2800" dirty="0"/>
              <a:t>, belonging to the family </a:t>
            </a:r>
            <a:r>
              <a:rPr lang="en-US" sz="2800" dirty="0" err="1"/>
              <a:t>Euphorbiaceae</a:t>
            </a:r>
            <a:r>
              <a:rPr lang="en-US" sz="2800" dirty="0"/>
              <a:t>. </a:t>
            </a:r>
          </a:p>
          <a:p>
            <a:pPr marL="0" indent="0" algn="just">
              <a:buNone/>
            </a:pPr>
            <a:r>
              <a:rPr lang="en-US" sz="2800" dirty="0"/>
              <a:t>The seeds of the castor plant are produced in racemes, or clusters of capsules. </a:t>
            </a:r>
          </a:p>
          <a:p>
            <a:pPr marL="0" indent="0" algn="just">
              <a:buNone/>
            </a:pPr>
            <a:r>
              <a:rPr lang="en-US" sz="2800" dirty="0"/>
              <a:t>The capsules each contain three seeds protected by a hull that is removed prior to processing.  </a:t>
            </a:r>
          </a:p>
          <a:p>
            <a:pPr marL="0" indent="0" algn="just">
              <a:buNone/>
            </a:pPr>
            <a:r>
              <a:rPr lang="en-US" sz="2800" dirty="0"/>
              <a:t>The seeds are mottled to varying extents, most often with shades of dark brown overlaying shades of light brown. Seeds of commercial varieties range from 250 to 1800/kg. </a:t>
            </a:r>
          </a:p>
          <a:p>
            <a:pPr marL="0" indent="0" algn="just">
              <a:buNone/>
            </a:pPr>
            <a:endParaRPr lang="en-US" dirty="0"/>
          </a:p>
        </p:txBody>
      </p:sp>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7</a:t>
            </a:fld>
            <a:endParaRPr lang="en-US"/>
          </a:p>
        </p:txBody>
      </p:sp>
    </p:spTree>
    <p:extLst>
      <p:ext uri="{BB962C8B-B14F-4D97-AF65-F5344CB8AC3E}">
        <p14:creationId xmlns:p14="http://schemas.microsoft.com/office/powerpoint/2010/main" val="288635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br>
              <a:rPr lang="en-US" dirty="0"/>
            </a:br>
            <a:r>
              <a:rPr lang="en-US" sz="4000" b="1" dirty="0"/>
              <a:t>Properties</a:t>
            </a:r>
            <a:endParaRPr lang="en-US" b="1" dirty="0"/>
          </a:p>
        </p:txBody>
      </p:sp>
      <p:sp>
        <p:nvSpPr>
          <p:cNvPr id="2" name="Content Placeholder 1"/>
          <p:cNvSpPr>
            <a:spLocks noGrp="1"/>
          </p:cNvSpPr>
          <p:nvPr>
            <p:ph idx="1"/>
          </p:nvPr>
        </p:nvSpPr>
        <p:spPr>
          <a:xfrm>
            <a:off x="628650" y="2286000"/>
            <a:ext cx="7886700" cy="2747963"/>
          </a:xfrm>
        </p:spPr>
        <p:txBody>
          <a:bodyPr>
            <a:normAutofit/>
          </a:bodyPr>
          <a:lstStyle/>
          <a:p>
            <a:pPr algn="just"/>
            <a:r>
              <a:rPr lang="en-US" sz="2800" dirty="0"/>
              <a:t>Castor oil is also known as </a:t>
            </a:r>
            <a:r>
              <a:rPr lang="en-US" sz="2800" b="1" dirty="0" err="1"/>
              <a:t>ricinus</a:t>
            </a:r>
            <a:r>
              <a:rPr lang="en-US" sz="2800" b="1" dirty="0"/>
              <a:t> oil</a:t>
            </a:r>
            <a:r>
              <a:rPr lang="en-US" sz="2800" dirty="0"/>
              <a:t>, oil of </a:t>
            </a:r>
            <a:r>
              <a:rPr lang="en-US" sz="2800" b="1" dirty="0"/>
              <a:t>Palma Christi</a:t>
            </a:r>
            <a:r>
              <a:rPr lang="en-US" sz="2800" dirty="0"/>
              <a:t>, </a:t>
            </a:r>
            <a:r>
              <a:rPr lang="en-US" sz="2800" dirty="0" err="1"/>
              <a:t>tangantangan</a:t>
            </a:r>
            <a:r>
              <a:rPr lang="en-US" sz="2800" dirty="0"/>
              <a:t> oil, and </a:t>
            </a:r>
            <a:r>
              <a:rPr lang="en-US" sz="2800" dirty="0" err="1"/>
              <a:t>neoloid</a:t>
            </a:r>
            <a:r>
              <a:rPr lang="en-US" sz="2800" dirty="0"/>
              <a:t>. Typical of vegetable oils and most fats, castor oil is a triglyceride of various fatty acid. </a:t>
            </a:r>
          </a:p>
          <a:p>
            <a:pPr algn="just"/>
            <a:r>
              <a:rPr lang="en-US" sz="2800" dirty="0"/>
              <a:t>Its uniqueness stems from the very high               (87–90wt%) content of </a:t>
            </a:r>
            <a:r>
              <a:rPr lang="en-US" sz="2800" dirty="0" err="1">
                <a:solidFill>
                  <a:srgbClr val="FF0000"/>
                </a:solidFill>
              </a:rPr>
              <a:t>Ricinoleic</a:t>
            </a:r>
            <a:r>
              <a:rPr lang="en-US" sz="2800" dirty="0">
                <a:solidFill>
                  <a:srgbClr val="FF0000"/>
                </a:solidFill>
              </a:rPr>
              <a:t> acid, C</a:t>
            </a:r>
            <a:r>
              <a:rPr lang="en-US" sz="2800" baseline="-25000" dirty="0">
                <a:solidFill>
                  <a:srgbClr val="FF0000"/>
                </a:solidFill>
              </a:rPr>
              <a:t>18</a:t>
            </a:r>
            <a:r>
              <a:rPr lang="en-US" sz="2800" dirty="0">
                <a:solidFill>
                  <a:srgbClr val="FF0000"/>
                </a:solidFill>
              </a:rPr>
              <a:t>H</a:t>
            </a:r>
            <a:r>
              <a:rPr lang="en-US" sz="2800" baseline="-25000" dirty="0">
                <a:solidFill>
                  <a:srgbClr val="FF0000"/>
                </a:solidFill>
              </a:rPr>
              <a:t>34</a:t>
            </a:r>
            <a:r>
              <a:rPr lang="en-US" sz="2800" dirty="0">
                <a:solidFill>
                  <a:srgbClr val="FF0000"/>
                </a:solidFill>
              </a:rPr>
              <a:t>O</a:t>
            </a:r>
            <a:r>
              <a:rPr lang="en-US" sz="2800" baseline="-25000" dirty="0">
                <a:solidFill>
                  <a:srgbClr val="FF0000"/>
                </a:solidFill>
              </a:rPr>
              <a:t>3</a:t>
            </a:r>
            <a:r>
              <a:rPr lang="en-US" sz="2800" dirty="0"/>
              <a:t>.</a:t>
            </a:r>
          </a:p>
        </p:txBody>
      </p:sp>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8</a:t>
            </a:fld>
            <a:endParaRPr lang="en-US"/>
          </a:p>
        </p:txBody>
      </p:sp>
    </p:spTree>
    <p:extLst>
      <p:ext uri="{BB962C8B-B14F-4D97-AF65-F5344CB8AC3E}">
        <p14:creationId xmlns:p14="http://schemas.microsoft.com/office/powerpoint/2010/main" val="231041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905000"/>
            <a:ext cx="9133810" cy="3124200"/>
          </a:xfrm>
          <a:prstGeom prst="rect">
            <a:avLst/>
          </a:prstGeom>
        </p:spPr>
      </p:pic>
      <p:sp>
        <p:nvSpPr>
          <p:cNvPr id="6" name="Footer Placeholder 5"/>
          <p:cNvSpPr>
            <a:spLocks noGrp="1"/>
          </p:cNvSpPr>
          <p:nvPr>
            <p:ph type="ftr" sz="quarter" idx="11"/>
          </p:nvPr>
        </p:nvSpPr>
        <p:spPr/>
        <p:txBody>
          <a:bodyPr/>
          <a:lstStyle/>
          <a:p>
            <a:r>
              <a:rPr lang="en-US"/>
              <a:t>Industrial Crops and Products | 15B1WBT841</a:t>
            </a:r>
          </a:p>
        </p:txBody>
      </p:sp>
      <p:sp>
        <p:nvSpPr>
          <p:cNvPr id="7" name="Slide Number Placeholder 6"/>
          <p:cNvSpPr>
            <a:spLocks noGrp="1"/>
          </p:cNvSpPr>
          <p:nvPr>
            <p:ph type="sldNum" sz="quarter" idx="12"/>
          </p:nvPr>
        </p:nvSpPr>
        <p:spPr/>
        <p:txBody>
          <a:bodyPr/>
          <a:lstStyle/>
          <a:p>
            <a:fld id="{25BA54BD-C84D-46CE-8B72-31BFB26ABA43}" type="slidenum">
              <a:rPr lang="en-US" smtClean="0"/>
              <a:t>9</a:t>
            </a:fld>
            <a:endParaRPr lang="en-US"/>
          </a:p>
        </p:txBody>
      </p:sp>
    </p:spTree>
    <p:extLst>
      <p:ext uri="{BB962C8B-B14F-4D97-AF65-F5344CB8AC3E}">
        <p14:creationId xmlns:p14="http://schemas.microsoft.com/office/powerpoint/2010/main" val="101785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1082</Words>
  <Application>Microsoft Office PowerPoint</Application>
  <PresentationFormat>On-screen Show (4:3)</PresentationFormat>
  <Paragraphs>131</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Wingdings</vt:lpstr>
      <vt:lpstr>Office Theme</vt:lpstr>
      <vt:lpstr>Castor Oil</vt:lpstr>
      <vt:lpstr>Castor Oil Plant   Ricinus communis</vt:lpstr>
      <vt:lpstr>Post-bloom, with developing seed capsules</vt:lpstr>
      <vt:lpstr>The green capsule dries up.</vt:lpstr>
      <vt:lpstr>Capsule splits into three sections, forcibly ejecting seeds</vt:lpstr>
      <vt:lpstr>Seeds</vt:lpstr>
      <vt:lpstr>Introduction</vt:lpstr>
      <vt:lpstr> Properties</vt:lpstr>
      <vt:lpstr>PowerPoint Presentation</vt:lpstr>
      <vt:lpstr>PowerPoint Presentation</vt:lpstr>
      <vt:lpstr>PowerPoint Presentation</vt:lpstr>
      <vt:lpstr> Commercial Processes</vt:lpstr>
      <vt:lpstr>PowerPoint Presentation</vt:lpstr>
      <vt:lpstr>PowerPoint Presentation</vt:lpstr>
      <vt:lpstr>PowerPoint Presentation</vt:lpstr>
      <vt:lpstr>Oil Recovery</vt:lpstr>
      <vt:lpstr>Economic Aspects</vt:lpstr>
      <vt:lpstr>Health and Safety Factors</vt:lpstr>
      <vt:lpstr>Uses</vt:lpstr>
      <vt:lpstr>PowerPoint Presentation</vt:lpstr>
      <vt:lpstr>PowerPoint Presentation</vt:lpstr>
      <vt:lpstr>References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2017-06-15T15:12:42Z</dcterms:created>
  <dcterms:modified xsi:type="dcterms:W3CDTF">2017-07-17T11:05:30Z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y fmtid="{D5CDD505-2E9C-101B-9397-08002B2CF9AE}" pid="3" name="_MarkAsFinal">
    <vt:bool>true</vt:bool>
  </property>
</Properties>
</file>